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6" r:id="rId2"/>
    <p:sldId id="350" r:id="rId3"/>
    <p:sldId id="407" r:id="rId4"/>
    <p:sldId id="410" r:id="rId5"/>
    <p:sldId id="405" r:id="rId6"/>
    <p:sldId id="414" r:id="rId7"/>
    <p:sldId id="412" r:id="rId8"/>
    <p:sldId id="401" r:id="rId9"/>
    <p:sldId id="397" r:id="rId10"/>
    <p:sldId id="398" r:id="rId11"/>
    <p:sldId id="417" r:id="rId1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  <a:srgbClr val="00E702"/>
    <a:srgbClr val="FFD6DC"/>
    <a:srgbClr val="FFECDB"/>
    <a:srgbClr val="00B0F0"/>
    <a:srgbClr val="001540"/>
    <a:srgbClr val="001034"/>
    <a:srgbClr val="000D21"/>
    <a:srgbClr val="002D8B"/>
    <a:srgbClr val="0015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1" autoAdjust="0"/>
    <p:restoredTop sz="98768" autoAdjust="0"/>
  </p:normalViewPr>
  <p:slideViewPr>
    <p:cSldViewPr>
      <p:cViewPr>
        <p:scale>
          <a:sx n="70" d="100"/>
          <a:sy n="70" d="100"/>
        </p:scale>
        <p:origin x="-3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114C021-1E59-468A-9681-A176F0256306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B1AF3BE-6AE0-4E36-A3F0-5DA9B2F4276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303F-5B5E-4FE7-A676-59896176233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 userDrawn="1"/>
        </p:nvSpPr>
        <p:spPr>
          <a:xfrm>
            <a:off x="5508104" y="6309320"/>
            <a:ext cx="3635896" cy="54868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00245F"/>
              </a:gs>
              <a:gs pos="50000">
                <a:srgbClr val="30508B"/>
              </a:gs>
              <a:gs pos="100000">
                <a:srgbClr val="003FA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20688"/>
            <a:ext cx="914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 userDrawn="1"/>
        </p:nvSpPr>
        <p:spPr>
          <a:xfrm rot="10800000">
            <a:off x="0" y="6093297"/>
            <a:ext cx="9144000" cy="1440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10800000">
            <a:off x="0" y="6237312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072B7F"/>
              </a:gs>
              <a:gs pos="77000">
                <a:srgbClr val="000C34"/>
              </a:gs>
              <a:gs pos="100000">
                <a:srgbClr val="00134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 rot="10800000">
            <a:off x="0" y="6453335"/>
            <a:ext cx="9144000" cy="14401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5234136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188640"/>
            <a:ext cx="9144000" cy="14401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10800000">
            <a:off x="0" y="6597352"/>
            <a:ext cx="5508104" cy="260648"/>
          </a:xfrm>
          <a:prstGeom prst="rect">
            <a:avLst/>
          </a:prstGeom>
          <a:gradFill flip="none" rotWithShape="1">
            <a:gsLst>
              <a:gs pos="0">
                <a:srgbClr val="000D21"/>
              </a:gs>
              <a:gs pos="50000">
                <a:srgbClr val="001034"/>
              </a:gs>
              <a:gs pos="100000">
                <a:srgbClr val="00154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gradFill flip="none" rotWithShape="1">
            <a:gsLst>
              <a:gs pos="0">
                <a:srgbClr val="00155F"/>
              </a:gs>
              <a:gs pos="50000">
                <a:srgbClr val="002D8B"/>
              </a:gs>
              <a:gs pos="100000">
                <a:srgbClr val="003AA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0" y="188640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346646"/>
            <a:ext cx="8640960" cy="796354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99852" y="6583292"/>
            <a:ext cx="5459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aseline="0" dirty="0" smtClean="0">
                <a:solidFill>
                  <a:schemeClr val="bg1"/>
                </a:solidFill>
              </a:rPr>
              <a:t>Joint Meeting of HIC19 and HIP12 “Frontiers of QCD Matter”, June 8</a:t>
            </a:r>
            <a:r>
              <a:rPr kumimoji="1" lang="en-US" altLang="ja-JP" sz="1200" baseline="30000" dirty="0" smtClean="0">
                <a:solidFill>
                  <a:schemeClr val="bg1"/>
                </a:solidFill>
              </a:rPr>
              <a:t>th </a:t>
            </a:r>
            <a:r>
              <a:rPr kumimoji="1" lang="en-US" altLang="ja-JP" sz="1200" baseline="0" dirty="0" smtClean="0">
                <a:solidFill>
                  <a:schemeClr val="bg1"/>
                </a:solidFill>
              </a:rPr>
              <a:t>2011, Nagoya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0" y="-34214"/>
            <a:ext cx="2779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aseline="0" dirty="0" smtClean="0">
                <a:solidFill>
                  <a:schemeClr val="bg1"/>
                </a:solidFill>
              </a:rPr>
              <a:t>Akihiko Monnai (The University of Tokyo)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6858000" y="-27384"/>
            <a:ext cx="2286000" cy="25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aseline="0" dirty="0" smtClean="0">
                <a:solidFill>
                  <a:schemeClr val="bg1"/>
                </a:solidFill>
              </a:rPr>
              <a:t>Viscous Fluids in Heavy Ion Collisions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cxnSp>
        <p:nvCxnSpPr>
          <p:cNvPr id="25" name="直線コネクタ 24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正方形/長方形 27"/>
          <p:cNvSpPr/>
          <p:nvPr userDrawn="1"/>
        </p:nvSpPr>
        <p:spPr>
          <a:xfrm>
            <a:off x="5508104" y="6597352"/>
            <a:ext cx="3635896" cy="26064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5636738" y="6580726"/>
            <a:ext cx="843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Next slide: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FD9D3-1182-440E-BAF1-7A9A1F3C0459}" type="datetimeFigureOut">
              <a:rPr kumimoji="1" lang="ja-JP" altLang="en-US" smtClean="0"/>
              <a:pPr/>
              <a:t>2011/6/8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6A252-2510-47D7-82DA-35B0D7186AB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>
          <a:xfrm>
            <a:off x="1259632" y="3429000"/>
            <a:ext cx="6400800" cy="1464568"/>
          </a:xfrm>
        </p:spPr>
        <p:txBody>
          <a:bodyPr>
            <a:normAutofit/>
          </a:bodyPr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門内</a:t>
            </a:r>
            <a:r>
              <a:rPr lang="en-US" altLang="ja-JP" sz="2400" dirty="0" smtClean="0">
                <a:solidFill>
                  <a:schemeClr val="tx1"/>
                </a:solidFill>
              </a:rPr>
              <a:t> </a:t>
            </a:r>
            <a:r>
              <a:rPr lang="ja-JP" altLang="en-US" sz="2400" dirty="0" smtClean="0">
                <a:solidFill>
                  <a:schemeClr val="tx1"/>
                </a:solidFill>
              </a:rPr>
              <a:t>晶彦</a:t>
            </a:r>
            <a:r>
              <a:rPr lang="en-US" altLang="ja-JP" sz="2000" dirty="0" smtClean="0">
                <a:solidFill>
                  <a:schemeClr val="tx1"/>
                </a:solidFill>
              </a:rPr>
              <a:t> </a:t>
            </a:r>
            <a:r>
              <a:rPr lang="ja-JP" altLang="en-US" sz="2000" dirty="0" smtClean="0">
                <a:solidFill>
                  <a:schemeClr val="tx1"/>
                </a:solidFill>
              </a:rPr>
              <a:t>（東大理）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395536" y="1622661"/>
            <a:ext cx="8319868" cy="1425339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>
                <a:latin typeface="+mn-lt"/>
                <a:cs typeface="Arial" pitchFamily="34" charset="0"/>
              </a:rPr>
              <a:t>重イオン衝突</a:t>
            </a:r>
            <a:r>
              <a:rPr lang="ja-JP" altLang="en-US" sz="3600" dirty="0" smtClean="0">
                <a:latin typeface="+mn-lt"/>
                <a:cs typeface="Arial" pitchFamily="34" charset="0"/>
              </a:rPr>
              <a:t>における</a:t>
            </a:r>
            <a:r>
              <a:rPr kumimoji="1" lang="ja-JP" altLang="en-US" sz="3600" dirty="0" smtClean="0">
                <a:latin typeface="+mn-lt"/>
                <a:cs typeface="Arial" pitchFamily="34" charset="0"/>
              </a:rPr>
              <a:t>粘性流体描像</a:t>
            </a:r>
            <a:endParaRPr kumimoji="1" lang="ja-JP" altLang="en-US" sz="3600" dirty="0">
              <a:latin typeface="+mn-lt"/>
              <a:cs typeface="Arial" pitchFamily="34" charset="0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685800" y="4760556"/>
            <a:ext cx="7620000" cy="82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ja-JP" altLang="en-US" b="1" dirty="0" smtClean="0"/>
              <a:t>第</a:t>
            </a:r>
            <a:r>
              <a:rPr lang="en-US" altLang="ja-JP" b="1" dirty="0" smtClean="0"/>
              <a:t>19</a:t>
            </a:r>
            <a:r>
              <a:rPr lang="ja-JP" altLang="en-US" b="1" dirty="0" smtClean="0"/>
              <a:t>回</a:t>
            </a:r>
            <a:r>
              <a:rPr lang="en-US" altLang="ja-JP" b="1" dirty="0" smtClean="0"/>
              <a:t>Heavy Ion Café</a:t>
            </a:r>
            <a:r>
              <a:rPr lang="ja-JP" altLang="en-US" b="1" dirty="0" smtClean="0"/>
              <a:t>並びに第</a:t>
            </a:r>
            <a:r>
              <a:rPr lang="en-US" altLang="ja-JP" b="1" dirty="0" smtClean="0"/>
              <a:t>12</a:t>
            </a:r>
            <a:r>
              <a:rPr lang="ja-JP" altLang="en-US" b="1" dirty="0" smtClean="0"/>
              <a:t>回</a:t>
            </a:r>
            <a:r>
              <a:rPr lang="en-US" altLang="ja-JP" b="1" dirty="0" smtClean="0"/>
              <a:t>Heavy Ion Pub</a:t>
            </a:r>
            <a:r>
              <a:rPr lang="ja-JP" altLang="en-US" b="1" dirty="0" smtClean="0"/>
              <a:t>合同研究会</a:t>
            </a:r>
            <a:endParaRPr lang="en-US" altLang="ja-JP" b="1" dirty="0" smtClean="0"/>
          </a:p>
          <a:p>
            <a:pPr lvl="0" algn="ctr">
              <a:spcBef>
                <a:spcPct val="20000"/>
              </a:spcBef>
              <a:defRPr/>
            </a:pPr>
            <a:r>
              <a:rPr lang="ja-JP" altLang="en-US" dirty="0" smtClean="0"/>
              <a:t>「</a:t>
            </a:r>
            <a:r>
              <a:rPr lang="en-US" altLang="ja-JP" dirty="0" smtClean="0"/>
              <a:t>QCD</a:t>
            </a:r>
            <a:r>
              <a:rPr lang="ja-JP" altLang="en-US" dirty="0" smtClean="0"/>
              <a:t>物質の最前線」、</a:t>
            </a:r>
            <a:r>
              <a:rPr lang="en-US" altLang="ja-JP" dirty="0" smtClean="0"/>
              <a:t>2011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8</a:t>
            </a:r>
            <a:r>
              <a:rPr lang="ja-JP" altLang="en-US" dirty="0" smtClean="0"/>
              <a:t>日、名古屋大学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Towards Integrated Pictures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54000" y="1219200"/>
            <a:ext cx="8640960" cy="523413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CGC rapidity distribution + Full 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viscous hydro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pic>
        <p:nvPicPr>
          <p:cNvPr id="8" name="Picture 9" descr="C:\Documents and Settings\Akihiko Monnai\デスクトップ\dsdyf2-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52600"/>
            <a:ext cx="38163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C:\Documents and Settings\Akihiko Monnai\デスクトップ\dsdyf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163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矢印 11"/>
          <p:cNvSpPr/>
          <p:nvPr/>
        </p:nvSpPr>
        <p:spPr>
          <a:xfrm>
            <a:off x="1403350" y="2420937"/>
            <a:ext cx="360363" cy="784225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下矢印 12"/>
          <p:cNvSpPr/>
          <p:nvPr/>
        </p:nvSpPr>
        <p:spPr>
          <a:xfrm rot="16200000">
            <a:off x="2700338" y="3502025"/>
            <a:ext cx="360362" cy="792162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下矢印 13"/>
          <p:cNvSpPr/>
          <p:nvPr/>
        </p:nvSpPr>
        <p:spPr>
          <a:xfrm rot="10800000">
            <a:off x="1763713" y="2493962"/>
            <a:ext cx="792162" cy="784225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1403350" y="2420937"/>
            <a:ext cx="360363" cy="784225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" name="下矢印 15"/>
          <p:cNvSpPr/>
          <p:nvPr/>
        </p:nvSpPr>
        <p:spPr>
          <a:xfrm rot="16200000">
            <a:off x="2700338" y="3502025"/>
            <a:ext cx="360362" cy="792162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下矢印 16"/>
          <p:cNvSpPr/>
          <p:nvPr/>
        </p:nvSpPr>
        <p:spPr>
          <a:xfrm rot="10800000">
            <a:off x="1763713" y="2493962"/>
            <a:ext cx="792162" cy="784225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46"/>
          <p:cNvSpPr txBox="1">
            <a:spLocks noChangeArrowheads="1"/>
          </p:cNvSpPr>
          <p:nvPr/>
        </p:nvSpPr>
        <p:spPr bwMode="auto">
          <a:xfrm>
            <a:off x="1582738" y="18796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000"/>
              <a:t>RHIC</a:t>
            </a:r>
          </a:p>
        </p:txBody>
      </p:sp>
      <p:sp>
        <p:nvSpPr>
          <p:cNvPr id="19" name="テキスト ボックス 47"/>
          <p:cNvSpPr txBox="1">
            <a:spLocks noChangeArrowheads="1"/>
          </p:cNvSpPr>
          <p:nvPr/>
        </p:nvSpPr>
        <p:spPr bwMode="auto">
          <a:xfrm>
            <a:off x="5580063" y="1870075"/>
            <a:ext cx="58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000"/>
              <a:t>LHC</a:t>
            </a:r>
          </a:p>
        </p:txBody>
      </p:sp>
      <p:sp>
        <p:nvSpPr>
          <p:cNvPr id="20" name="テキスト ボックス 33"/>
          <p:cNvSpPr txBox="1">
            <a:spLocks noChangeArrowheads="1"/>
          </p:cNvSpPr>
          <p:nvPr/>
        </p:nvSpPr>
        <p:spPr bwMode="auto">
          <a:xfrm>
            <a:off x="1340056" y="3712746"/>
            <a:ext cx="1187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solidFill>
                  <a:srgbClr val="0000FF"/>
                </a:solidFill>
              </a:rPr>
              <a:t>Entropy </a:t>
            </a:r>
            <a:r>
              <a:rPr lang="en-US" altLang="ja-JP" sz="1600" dirty="0">
                <a:solidFill>
                  <a:srgbClr val="0000FF"/>
                </a:solidFill>
              </a:rPr>
              <a:t>flux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36"/>
          <p:cNvSpPr txBox="1">
            <a:spLocks noChangeArrowheads="1"/>
          </p:cNvSpPr>
          <p:nvPr/>
        </p:nvSpPr>
        <p:spPr bwMode="auto">
          <a:xfrm>
            <a:off x="2362200" y="2870200"/>
            <a:ext cx="1798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Entropy production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7088" y="4806950"/>
            <a:ext cx="7777162" cy="831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+mn-lt"/>
                <a:ea typeface="+mn-ea"/>
                <a:cs typeface="+mn-cs"/>
              </a:rPr>
              <a:t>If the true λ is larger at RHIC, it enhances 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dN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/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dy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 at LHC;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 effect is an important factor in explaining the LHC data</a:t>
            </a:r>
          </a:p>
        </p:txBody>
      </p:sp>
      <p:sp>
        <p:nvSpPr>
          <p:cNvPr id="23" name="テキスト ボックス 27"/>
          <p:cNvSpPr txBox="1">
            <a:spLocks noChangeArrowheads="1"/>
          </p:cNvSpPr>
          <p:nvPr/>
        </p:nvSpPr>
        <p:spPr bwMode="auto">
          <a:xfrm>
            <a:off x="914400" y="5862935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Currently (1+1)D; (3+1)D viscous hydro under development</a:t>
            </a:r>
            <a:endParaRPr lang="en-US" altLang="ja-JP" sz="2400" dirty="0"/>
          </a:p>
        </p:txBody>
      </p:sp>
      <p:sp>
        <p:nvSpPr>
          <p:cNvPr id="27" name="二等辺三角形 26"/>
          <p:cNvSpPr/>
          <p:nvPr/>
        </p:nvSpPr>
        <p:spPr>
          <a:xfrm rot="5400000">
            <a:off x="650081" y="6055519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046788" y="1066800"/>
            <a:ext cx="3097212" cy="250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AM and T. Hirano, arXiv:1102.5053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92505" y="6583292"/>
            <a:ext cx="195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Towards Integrated Pictures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Towards Integrated Pictures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CGC rapidity distribution + Full 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viscous hydro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7" name="テキスト ボックス 27"/>
          <p:cNvSpPr txBox="1">
            <a:spLocks noChangeArrowheads="1"/>
          </p:cNvSpPr>
          <p:nvPr/>
        </p:nvSpPr>
        <p:spPr bwMode="auto">
          <a:xfrm>
            <a:off x="914400" y="5867400"/>
            <a:ext cx="754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Currently (1+1)D; (3+1)D viscous hydro under development</a:t>
            </a:r>
            <a:endParaRPr lang="en-US" altLang="ja-JP" sz="2400" dirty="0"/>
          </a:p>
        </p:txBody>
      </p:sp>
      <p:pic>
        <p:nvPicPr>
          <p:cNvPr id="38" name="図 51" descr="dsdyf2-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52600"/>
            <a:ext cx="38163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下矢印 38"/>
          <p:cNvSpPr/>
          <p:nvPr/>
        </p:nvSpPr>
        <p:spPr>
          <a:xfrm>
            <a:off x="1403350" y="2420937"/>
            <a:ext cx="360363" cy="784225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下矢印 39"/>
          <p:cNvSpPr/>
          <p:nvPr/>
        </p:nvSpPr>
        <p:spPr>
          <a:xfrm rot="16200000">
            <a:off x="2700338" y="3502025"/>
            <a:ext cx="360362" cy="792162"/>
          </a:xfrm>
          <a:prstGeom prst="downArrow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下矢印 40"/>
          <p:cNvSpPr/>
          <p:nvPr/>
        </p:nvSpPr>
        <p:spPr>
          <a:xfrm rot="10800000">
            <a:off x="1763713" y="2270125"/>
            <a:ext cx="792162" cy="1008062"/>
          </a:xfrm>
          <a:prstGeom prst="down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2" name="テキスト ボックス 59"/>
          <p:cNvSpPr txBox="1">
            <a:spLocks noChangeArrowheads="1"/>
          </p:cNvSpPr>
          <p:nvPr/>
        </p:nvSpPr>
        <p:spPr bwMode="auto">
          <a:xfrm>
            <a:off x="1582738" y="18796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000"/>
              <a:t>RHIC</a:t>
            </a:r>
          </a:p>
        </p:txBody>
      </p:sp>
      <p:pic>
        <p:nvPicPr>
          <p:cNvPr id="43" name="図 61" descr="dsdyf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8163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テキスト ボックス 62"/>
          <p:cNvSpPr txBox="1">
            <a:spLocks noChangeArrowheads="1"/>
          </p:cNvSpPr>
          <p:nvPr/>
        </p:nvSpPr>
        <p:spPr bwMode="auto">
          <a:xfrm>
            <a:off x="5580063" y="1870075"/>
            <a:ext cx="588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000"/>
              <a:t>LHC</a:t>
            </a:r>
          </a:p>
        </p:txBody>
      </p:sp>
      <p:sp>
        <p:nvSpPr>
          <p:cNvPr id="47" name="テキスト ボックス 33"/>
          <p:cNvSpPr txBox="1">
            <a:spLocks noChangeArrowheads="1"/>
          </p:cNvSpPr>
          <p:nvPr/>
        </p:nvSpPr>
        <p:spPr bwMode="auto">
          <a:xfrm>
            <a:off x="1340056" y="3712746"/>
            <a:ext cx="1187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600" dirty="0" smtClean="0">
                <a:solidFill>
                  <a:srgbClr val="0000FF"/>
                </a:solidFill>
              </a:rPr>
              <a:t>Entropy </a:t>
            </a:r>
            <a:r>
              <a:rPr lang="en-US" altLang="ja-JP" sz="1600" dirty="0">
                <a:solidFill>
                  <a:srgbClr val="0000FF"/>
                </a:solidFill>
              </a:rPr>
              <a:t>flux</a:t>
            </a: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48" name="テキスト ボックス 36"/>
          <p:cNvSpPr txBox="1">
            <a:spLocks noChangeArrowheads="1"/>
          </p:cNvSpPr>
          <p:nvPr/>
        </p:nvSpPr>
        <p:spPr bwMode="auto">
          <a:xfrm>
            <a:off x="2362200" y="2870200"/>
            <a:ext cx="17988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1600" dirty="0">
                <a:solidFill>
                  <a:srgbClr val="FF0000"/>
                </a:solidFill>
              </a:rPr>
              <a:t>Entropy production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827088" y="4806950"/>
            <a:ext cx="7777162" cy="831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+mn-lt"/>
                <a:ea typeface="+mn-ea"/>
                <a:cs typeface="+mn-cs"/>
              </a:rPr>
              <a:t>If the true λ is larger at RHIC, it enhances 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dN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/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dy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 at LHC;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 effect is an important factor in explaining the LHC data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827088" y="4806950"/>
            <a:ext cx="7777162" cy="831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+mn-lt"/>
                <a:ea typeface="+mn-ea"/>
                <a:cs typeface="+mn-cs"/>
              </a:rPr>
              <a:t>If the 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λ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 is unchanged at RHIC, 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dN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/</a:t>
            </a:r>
            <a:r>
              <a:rPr lang="en-US" altLang="ja-JP" sz="2400" dirty="0" err="1">
                <a:latin typeface="+mn-lt"/>
                <a:ea typeface="+mn-ea"/>
                <a:cs typeface="+mn-cs"/>
              </a:rPr>
              <a:t>dy</a:t>
            </a:r>
            <a:r>
              <a:rPr lang="en-US" altLang="ja-JP" sz="2400" dirty="0">
                <a:latin typeface="+mn-lt"/>
                <a:ea typeface="+mn-ea"/>
                <a:cs typeface="+mn-cs"/>
              </a:rPr>
              <a:t> is still enhanced at LHC;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Hydro effect is an important factor in explaining the LHC data</a:t>
            </a:r>
          </a:p>
        </p:txBody>
      </p:sp>
      <p:sp>
        <p:nvSpPr>
          <p:cNvPr id="51" name="二等辺三角形 50"/>
          <p:cNvSpPr/>
          <p:nvPr/>
        </p:nvSpPr>
        <p:spPr>
          <a:xfrm rot="5400000">
            <a:off x="650081" y="6055519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6046788" y="1066800"/>
            <a:ext cx="3097212" cy="250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AM and T. Hirano, arXiv:1102.5053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2505" y="6583292"/>
            <a:ext cx="195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Towards Integrated Pictures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</a:rPr>
              <a:t>Introduction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charset="0"/>
              <a:buChar char="n"/>
            </a:pPr>
            <a:r>
              <a:rPr lang="en-US" altLang="ja-JP" sz="2400" dirty="0" smtClean="0">
                <a:latin typeface="Calibri" charset="0"/>
                <a:ea typeface="ＭＳ Ｐゴシック" charset="0"/>
              </a:rPr>
              <a:t>“Standard model” of a high-energy heavy ion collision </a:t>
            </a:r>
            <a:r>
              <a:rPr lang="en-US" altLang="ja-JP" sz="2000" dirty="0" smtClean="0">
                <a:latin typeface="Calibri" charset="0"/>
                <a:ea typeface="ＭＳ Ｐゴシック" charset="0"/>
              </a:rPr>
              <a:t>(at </a:t>
            </a:r>
            <a:r>
              <a:rPr lang="en-US" altLang="ja-JP" sz="20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RHIC</a:t>
            </a:r>
            <a:r>
              <a:rPr lang="en-US" altLang="ja-JP" sz="2000" dirty="0" smtClean="0">
                <a:latin typeface="Calibri" charset="0"/>
                <a:ea typeface="ＭＳ Ｐゴシック" charset="0"/>
              </a:rPr>
              <a:t>)</a:t>
            </a:r>
            <a:endParaRPr lang="en-US" altLang="ja-JP" sz="2400" dirty="0" smtClean="0">
              <a:latin typeface="Calibri" charset="0"/>
              <a:ea typeface="ＭＳ Ｐゴシック" charset="0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492505" y="6583292"/>
            <a:ext cx="1409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New Developments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12775" y="1795462"/>
            <a:ext cx="3857625" cy="2430463"/>
          </a:xfrm>
          <a:prstGeom prst="rect">
            <a:avLst/>
          </a:prstGeom>
          <a:solidFill>
            <a:srgbClr val="003D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246313" y="3683000"/>
            <a:ext cx="569912" cy="4429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003DB8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1709738" y="3303587"/>
            <a:ext cx="1644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63"/>
          <p:cNvGrpSpPr>
            <a:grpSpLocks/>
          </p:cNvGrpSpPr>
          <p:nvPr/>
        </p:nvGrpSpPr>
        <p:grpSpPr bwMode="auto">
          <a:xfrm>
            <a:off x="801688" y="2143125"/>
            <a:ext cx="3478212" cy="1998662"/>
            <a:chOff x="642909" y="2605281"/>
            <a:chExt cx="3929090" cy="2257242"/>
          </a:xfrm>
        </p:grpSpPr>
        <p:pic>
          <p:nvPicPr>
            <p:cNvPr id="12" name="Picture 5" descr="C:\Documents and Settings\Akihiko Monnai\My Documents\hic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9" y="2613661"/>
              <a:ext cx="3929090" cy="224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Documents and Settings\Akihiko Monnai\My Documents\hic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35" y="2605281"/>
              <a:ext cx="3896738" cy="16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:\Documents and Settings\Akihiko Monnai\My Documents\hic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36" y="2638419"/>
              <a:ext cx="3765600" cy="103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直線矢印コネクタ 14"/>
          <p:cNvCxnSpPr/>
          <p:nvPr/>
        </p:nvCxnSpPr>
        <p:spPr>
          <a:xfrm rot="16200000" flipH="1">
            <a:off x="3562350" y="2330450"/>
            <a:ext cx="244475" cy="0"/>
          </a:xfrm>
          <a:prstGeom prst="straightConnector1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1531938" y="2838450"/>
            <a:ext cx="500062" cy="430212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円/楕円 16"/>
          <p:cNvSpPr/>
          <p:nvPr/>
        </p:nvSpPr>
        <p:spPr>
          <a:xfrm>
            <a:off x="2932113" y="251936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931988" y="223361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2289175" y="2590800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217738" y="251936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2932113" y="223361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646363" y="2447925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646238" y="2376487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360738" y="2447925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1031875" y="1766887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particles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3425" y="3192462"/>
            <a:ext cx="122713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hadronic phase</a:t>
            </a:r>
            <a:endParaRPr lang="ja-JP" alt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1960563" y="3041650"/>
            <a:ext cx="140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rgbClr val="FF0000"/>
                </a:solidFill>
              </a:rPr>
              <a:t>QGP</a:t>
            </a:r>
            <a:r>
              <a:rPr lang="ja-JP" altLang="en-US">
                <a:solidFill>
                  <a:srgbClr val="FF0000"/>
                </a:solidFill>
              </a:rPr>
              <a:t> </a:t>
            </a:r>
            <a:r>
              <a:rPr lang="en-US" altLang="ja-JP">
                <a:solidFill>
                  <a:srgbClr val="FF0000"/>
                </a:solidFill>
              </a:rPr>
              <a:t>phase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rot="16200000" flipV="1">
            <a:off x="2174875" y="2481263"/>
            <a:ext cx="714375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817563" y="3911600"/>
            <a:ext cx="347821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3432175" y="223361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2960688" y="2624137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1717675" y="2090737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360613" y="2376487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574800" y="2305050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360488" y="2233612"/>
            <a:ext cx="63500" cy="63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下矢印 35"/>
          <p:cNvSpPr/>
          <p:nvPr/>
        </p:nvSpPr>
        <p:spPr>
          <a:xfrm rot="9780000">
            <a:off x="1816100" y="2311400"/>
            <a:ext cx="120650" cy="306387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" name="下矢印 36"/>
          <p:cNvSpPr/>
          <p:nvPr/>
        </p:nvSpPr>
        <p:spPr>
          <a:xfrm rot="11820000">
            <a:off x="3111500" y="2317750"/>
            <a:ext cx="120650" cy="303212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下矢印 37"/>
          <p:cNvSpPr/>
          <p:nvPr/>
        </p:nvSpPr>
        <p:spPr>
          <a:xfrm rot="10800000">
            <a:off x="2471738" y="2362200"/>
            <a:ext cx="120650" cy="304800"/>
          </a:xfrm>
          <a:prstGeom prst="down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062288" y="1898650"/>
            <a:ext cx="11763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Freezeout </a:t>
            </a:r>
            <a:endParaRPr lang="ja-JP" altLang="en-US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rot="10800000">
            <a:off x="2603500" y="3697287"/>
            <a:ext cx="581025" cy="9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>
            <a:spLocks noChangeArrowheads="1"/>
          </p:cNvSpPr>
          <p:nvPr/>
        </p:nvSpPr>
        <p:spPr bwMode="auto">
          <a:xfrm>
            <a:off x="3175000" y="3267075"/>
            <a:ext cx="1285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>
                <a:solidFill>
                  <a:schemeClr val="bg1"/>
                </a:solidFill>
              </a:rPr>
              <a:t>Pre-equilibrium</a:t>
            </a:r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42" name="グループ化 237"/>
          <p:cNvGrpSpPr>
            <a:grpSpLocks/>
          </p:cNvGrpSpPr>
          <p:nvPr/>
        </p:nvGrpSpPr>
        <p:grpSpPr bwMode="auto">
          <a:xfrm>
            <a:off x="4603749" y="1624012"/>
            <a:ext cx="4071939" cy="2689225"/>
            <a:chOff x="4776789" y="1642993"/>
            <a:chExt cx="4071990" cy="2687075"/>
          </a:xfrm>
        </p:grpSpPr>
        <p:sp>
          <p:nvSpPr>
            <p:cNvPr id="43" name="正方形/長方形 42"/>
            <p:cNvSpPr/>
            <p:nvPr/>
          </p:nvSpPr>
          <p:spPr>
            <a:xfrm>
              <a:off x="5357822" y="2999221"/>
              <a:ext cx="2714659" cy="358488"/>
            </a:xfrm>
            <a:prstGeom prst="rect">
              <a:avLst/>
            </a:prstGeom>
            <a:solidFill>
              <a:srgbClr val="FFF6D9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tx1"/>
                  </a:solidFill>
                </a:rPr>
                <a:t>Hydrodynamic stage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右中かっこ 43"/>
            <p:cNvSpPr/>
            <p:nvPr/>
          </p:nvSpPr>
          <p:spPr>
            <a:xfrm>
              <a:off x="4776789" y="3898613"/>
              <a:ext cx="285754" cy="25538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357822" y="3828819"/>
              <a:ext cx="2714659" cy="356902"/>
            </a:xfrm>
            <a:prstGeom prst="rect">
              <a:avLst/>
            </a:prstGeom>
            <a:solidFill>
              <a:srgbClr val="FFE7E7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solidFill>
                    <a:schemeClr val="tx1"/>
                  </a:solidFill>
                </a:rPr>
                <a:t>Color glass condensate</a:t>
              </a:r>
              <a:endParaRPr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5357822" y="2214036"/>
              <a:ext cx="2714659" cy="356902"/>
            </a:xfrm>
            <a:prstGeom prst="rect">
              <a:avLst/>
            </a:prstGeom>
            <a:solidFill>
              <a:srgbClr val="E7F9FF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 err="1">
                  <a:solidFill>
                    <a:srgbClr val="000000"/>
                  </a:solidFill>
                </a:rPr>
                <a:t>Hadronic</a:t>
              </a:r>
              <a:r>
                <a:rPr lang="en-US" altLang="ja-JP" dirty="0">
                  <a:solidFill>
                    <a:srgbClr val="000000"/>
                  </a:solidFill>
                </a:rPr>
                <a:t> cascade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右中かっこ 46"/>
            <p:cNvSpPr/>
            <p:nvPr/>
          </p:nvSpPr>
          <p:spPr>
            <a:xfrm>
              <a:off x="4786315" y="2785079"/>
              <a:ext cx="285754" cy="858151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8" name="右中かっこ 47"/>
            <p:cNvSpPr/>
            <p:nvPr/>
          </p:nvSpPr>
          <p:spPr>
            <a:xfrm>
              <a:off x="4776790" y="2071275"/>
              <a:ext cx="285754" cy="713804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49" name="直線矢印コネクタ 48"/>
            <p:cNvCxnSpPr>
              <a:endCxn id="54" idx="1"/>
            </p:cNvCxnSpPr>
            <p:nvPr/>
          </p:nvCxnSpPr>
          <p:spPr>
            <a:xfrm rot="5400000" flipH="1" flipV="1">
              <a:off x="7325771" y="3078525"/>
              <a:ext cx="2487210" cy="158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231"/>
            <p:cNvSpPr txBox="1">
              <a:spLocks noChangeArrowheads="1"/>
            </p:cNvSpPr>
            <p:nvPr/>
          </p:nvSpPr>
          <p:spPr bwMode="auto">
            <a:xfrm>
              <a:off x="6097590" y="3425027"/>
              <a:ext cx="2125228" cy="338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ja-JP" sz="1600" dirty="0" err="1" smtClean="0"/>
                <a:t>Glasma/Thermalization</a:t>
              </a:r>
              <a:endParaRPr lang="ja-JP" altLang="en-US" sz="1600" dirty="0"/>
            </a:p>
          </p:txBody>
        </p:sp>
        <p:sp>
          <p:nvSpPr>
            <p:cNvPr id="51" name="下矢印 50"/>
            <p:cNvSpPr/>
            <p:nvPr/>
          </p:nvSpPr>
          <p:spPr>
            <a:xfrm rot="10800000">
              <a:off x="5811853" y="3449710"/>
              <a:ext cx="285754" cy="285522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テキスト ボックス 234"/>
            <p:cNvSpPr txBox="1">
              <a:spLocks noChangeArrowheads="1"/>
            </p:cNvSpPr>
            <p:nvPr/>
          </p:nvSpPr>
          <p:spPr bwMode="auto">
            <a:xfrm>
              <a:off x="6097607" y="2615353"/>
              <a:ext cx="1013231" cy="338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 err="1" smtClean="0">
                  <a:solidFill>
                    <a:srgbClr val="000000"/>
                  </a:solidFill>
                  <a:latin typeface="Calibri" pitchFamily="34" charset="0"/>
                  <a:ea typeface="+mn-ea"/>
                  <a:cs typeface="+mn-cs"/>
                </a:rPr>
                <a:t>Freezeout</a:t>
              </a:r>
              <a:endParaRPr lang="ja-JP" altLang="en-US" sz="16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3" name="下矢印 52"/>
            <p:cNvSpPr/>
            <p:nvPr/>
          </p:nvSpPr>
          <p:spPr>
            <a:xfrm rot="10800000">
              <a:off x="5811853" y="2642318"/>
              <a:ext cx="285754" cy="285522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4" name="テキスト ボックス 236"/>
            <p:cNvSpPr txBox="1">
              <a:spLocks noChangeArrowheads="1"/>
            </p:cNvSpPr>
            <p:nvPr/>
          </p:nvSpPr>
          <p:spPr bwMode="auto">
            <a:xfrm>
              <a:off x="8577551" y="1642993"/>
              <a:ext cx="2712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ja-JP" altLang="en-US" sz="2000" i="1"/>
                <a:t>ｔ</a:t>
              </a:r>
            </a:p>
          </p:txBody>
        </p:sp>
      </p:grpSp>
      <p:sp>
        <p:nvSpPr>
          <p:cNvPr id="55" name="テキスト ボックス 58"/>
          <p:cNvSpPr txBox="1">
            <a:spLocks noChangeArrowheads="1"/>
          </p:cNvSpPr>
          <p:nvPr/>
        </p:nvSpPr>
        <p:spPr bwMode="auto">
          <a:xfrm>
            <a:off x="4103688" y="3806825"/>
            <a:ext cx="306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i="1"/>
              <a:t>z</a:t>
            </a:r>
            <a:endParaRPr lang="ja-JP" altLang="en-US" sz="2400" i="1"/>
          </a:p>
        </p:txBody>
      </p:sp>
      <p:sp>
        <p:nvSpPr>
          <p:cNvPr id="56" name="テキスト ボックス 59"/>
          <p:cNvSpPr txBox="1">
            <a:spLocks noChangeArrowheads="1"/>
          </p:cNvSpPr>
          <p:nvPr/>
        </p:nvSpPr>
        <p:spPr bwMode="auto">
          <a:xfrm>
            <a:off x="2246313" y="1878012"/>
            <a:ext cx="287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i="1"/>
              <a:t>t</a:t>
            </a:r>
            <a:endParaRPr lang="ja-JP" altLang="en-US" sz="2400" i="1"/>
          </a:p>
        </p:txBody>
      </p:sp>
      <p:sp>
        <p:nvSpPr>
          <p:cNvPr id="59" name="テキスト ボックス 27"/>
          <p:cNvSpPr txBox="1">
            <a:spLocks noChangeArrowheads="1"/>
          </p:cNvSpPr>
          <p:nvPr/>
        </p:nvSpPr>
        <p:spPr bwMode="auto">
          <a:xfrm>
            <a:off x="800100" y="4471987"/>
            <a:ext cx="362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/>
              <a:t>Relativistic hydrodynamics</a:t>
            </a:r>
            <a:endParaRPr lang="ja-JP" altLang="en-US" sz="2400" dirty="0"/>
          </a:p>
        </p:txBody>
      </p:sp>
      <p:sp>
        <p:nvSpPr>
          <p:cNvPr id="60" name="二等辺三角形 59"/>
          <p:cNvSpPr/>
          <p:nvPr/>
        </p:nvSpPr>
        <p:spPr>
          <a:xfrm rot="5400000">
            <a:off x="575469" y="4633119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2" name="テキスト ボックス 27"/>
          <p:cNvSpPr txBox="1">
            <a:spLocks noChangeArrowheads="1"/>
          </p:cNvSpPr>
          <p:nvPr/>
        </p:nvSpPr>
        <p:spPr bwMode="auto">
          <a:xfrm>
            <a:off x="968375" y="4876800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/>
              <a:t>Description of collective motion of the QGP (</a:t>
            </a:r>
            <a:r>
              <a:rPr lang="en-US" altLang="ja-JP" sz="2400" dirty="0" err="1"/>
              <a:t>τ</a:t>
            </a:r>
            <a:r>
              <a:rPr lang="en-US" altLang="ja-JP" sz="2400" dirty="0"/>
              <a:t> ~ 1-10 fm/</a:t>
            </a:r>
            <a:r>
              <a:rPr lang="en-US" altLang="ja-JP" sz="2400" dirty="0" err="1"/>
              <a:t>c</a:t>
            </a:r>
            <a:r>
              <a:rPr lang="en-US" altLang="ja-JP" sz="2400" dirty="0"/>
              <a:t>)</a:t>
            </a:r>
          </a:p>
        </p:txBody>
      </p:sp>
      <p:sp>
        <p:nvSpPr>
          <p:cNvPr id="63" name="テキスト ボックス 27"/>
          <p:cNvSpPr txBox="1">
            <a:spLocks noChangeArrowheads="1"/>
          </p:cNvSpPr>
          <p:nvPr/>
        </p:nvSpPr>
        <p:spPr bwMode="auto">
          <a:xfrm>
            <a:off x="1060648" y="5481935"/>
            <a:ext cx="693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i="1" dirty="0" smtClean="0"/>
              <a:t>Discuss the latest experimental data at LHC and RHIC from the perspectives of </a:t>
            </a:r>
            <a:r>
              <a:rPr lang="en-US" altLang="ja-JP" sz="2400" i="1" dirty="0" smtClean="0">
                <a:solidFill>
                  <a:schemeClr val="accent6">
                    <a:lumMod val="75000"/>
                  </a:schemeClr>
                </a:solidFill>
              </a:rPr>
              <a:t>viscous fluids </a:t>
            </a:r>
            <a:endParaRPr lang="ja-JP" alt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右矢印 66"/>
          <p:cNvSpPr/>
          <p:nvPr/>
        </p:nvSpPr>
        <p:spPr>
          <a:xfrm>
            <a:off x="609600" y="5562600"/>
            <a:ext cx="444842" cy="357190"/>
          </a:xfrm>
          <a:prstGeom prst="rightArrow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</a:rPr>
              <a:t>New </a:t>
            </a:r>
            <a:r>
              <a:rPr lang="en-US" altLang="ja-JP" dirty="0" smtClean="0">
                <a:latin typeface="+mn-lt"/>
              </a:rPr>
              <a:t>Developments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54000" y="1219200"/>
            <a:ext cx="8640960" cy="523413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Higher-order harmonics (v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, v</a:t>
            </a:r>
            <a:r>
              <a:rPr lang="en-US" altLang="ja-JP" sz="2400" baseline="-25000" dirty="0" smtClean="0"/>
              <a:t>4</a:t>
            </a:r>
            <a:r>
              <a:rPr lang="en-US" altLang="ja-JP" sz="2400" dirty="0" smtClean="0"/>
              <a:t>, v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…)</a:t>
            </a: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/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/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/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/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492505" y="6583292"/>
            <a:ext cx="17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Higher-Order Harmonics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27"/>
          <p:cNvSpPr txBox="1">
            <a:spLocks noChangeArrowheads="1"/>
          </p:cNvSpPr>
          <p:nvPr/>
        </p:nvSpPr>
        <p:spPr bwMode="auto">
          <a:xfrm>
            <a:off x="762000" y="1676400"/>
            <a:ext cx="6330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- Quantified </a:t>
            </a:r>
            <a:r>
              <a:rPr lang="en-US" altLang="ja-JP" sz="2400" dirty="0" smtClean="0"/>
              <a:t>in </a:t>
            </a:r>
            <a:r>
              <a:rPr lang="en-US" altLang="ja-JP" sz="2400" dirty="0" smtClean="0"/>
              <a:t>hydrodynamic </a:t>
            </a:r>
            <a:r>
              <a:rPr lang="en-US" altLang="ja-JP" sz="2400" dirty="0" smtClean="0"/>
              <a:t>models</a:t>
            </a:r>
            <a:endParaRPr lang="en-US" altLang="ja-JP" sz="2400" dirty="0"/>
          </a:p>
        </p:txBody>
      </p:sp>
      <p:sp>
        <p:nvSpPr>
          <p:cNvPr id="7" name="テキスト ボックス 27"/>
          <p:cNvSpPr txBox="1">
            <a:spLocks noChangeArrowheads="1"/>
          </p:cNvSpPr>
          <p:nvPr/>
        </p:nvSpPr>
        <p:spPr bwMode="auto">
          <a:xfrm>
            <a:off x="762000" y="2662535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- Product of initial </a:t>
            </a:r>
            <a:r>
              <a:rPr lang="en-US" altLang="ja-JP" sz="2400" dirty="0" smtClean="0"/>
              <a:t>fluctuations</a:t>
            </a:r>
            <a:endParaRPr lang="en-US" altLang="ja-JP" sz="2400" dirty="0"/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1143000" y="2133600"/>
            <a:ext cx="647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More observables = more constraints on models</a:t>
            </a:r>
            <a:endParaRPr lang="en-US" altLang="ja-JP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r="4307"/>
          <a:stretch>
            <a:fillRect/>
          </a:stretch>
        </p:blipFill>
        <p:spPr bwMode="auto">
          <a:xfrm>
            <a:off x="334026" y="3489920"/>
            <a:ext cx="412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489920"/>
            <a:ext cx="4054446" cy="2819400"/>
          </a:xfrm>
          <a:prstGeom prst="rect">
            <a:avLst/>
          </a:prstGeom>
        </p:spPr>
      </p:pic>
      <p:sp>
        <p:nvSpPr>
          <p:cNvPr id="10" name="テキスト ボックス 27"/>
          <p:cNvSpPr txBox="1">
            <a:spLocks noChangeArrowheads="1"/>
          </p:cNvSpPr>
          <p:nvPr/>
        </p:nvSpPr>
        <p:spPr bwMode="auto">
          <a:xfrm>
            <a:off x="762000" y="3203684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ALICE plenary</a:t>
            </a:r>
            <a:endParaRPr lang="en-US" altLang="ja-JP" dirty="0"/>
          </a:p>
        </p:txBody>
      </p:sp>
      <p:sp>
        <p:nvSpPr>
          <p:cNvPr id="11" name="テキスト ボックス 27"/>
          <p:cNvSpPr txBox="1">
            <a:spLocks noChangeArrowheads="1"/>
          </p:cNvSpPr>
          <p:nvPr/>
        </p:nvSpPr>
        <p:spPr bwMode="auto">
          <a:xfrm>
            <a:off x="4925144" y="3212976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ATLAS plenary</a:t>
            </a:r>
            <a:endParaRPr lang="en-US" alt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</a:rPr>
              <a:t>Higher-Order Harmonics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254000" y="1219200"/>
            <a:ext cx="8640960" cy="5234136"/>
          </a:xfrm>
        </p:spPr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Initial conditions: </a:t>
            </a:r>
            <a:r>
              <a:rPr lang="en-US" altLang="ja-JP" sz="2400" dirty="0" err="1" smtClean="0">
                <a:solidFill>
                  <a:srgbClr val="00E702"/>
                </a:solidFill>
              </a:rPr>
              <a:t>Glauber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>
                <a:solidFill>
                  <a:srgbClr val="000000"/>
                </a:solidFill>
              </a:rPr>
              <a:t> = 1/4π) </a:t>
            </a:r>
            <a:r>
              <a:rPr lang="en-US" altLang="ja-JP" sz="2400" dirty="0" smtClean="0"/>
              <a:t>vs. </a:t>
            </a:r>
            <a:r>
              <a:rPr lang="en-US" altLang="ja-JP" sz="2400" dirty="0" smtClean="0">
                <a:solidFill>
                  <a:srgbClr val="FF0000"/>
                </a:solidFill>
              </a:rPr>
              <a:t>MC-KLN 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>
                <a:solidFill>
                  <a:srgbClr val="000000"/>
                </a:solidFill>
              </a:rPr>
              <a:t> = 2/4π)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16" name="テキスト ボックス 27"/>
          <p:cNvSpPr txBox="1">
            <a:spLocks noChangeArrowheads="1"/>
          </p:cNvSpPr>
          <p:nvPr/>
        </p:nvSpPr>
        <p:spPr bwMode="auto">
          <a:xfrm>
            <a:off x="5867400" y="2671465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</a:rPr>
              <a:t>This does </a:t>
            </a:r>
            <a:r>
              <a:rPr lang="en-US" altLang="ja-JP" sz="2400" i="1" dirty="0" smtClean="0">
                <a:solidFill>
                  <a:srgbClr val="000000"/>
                </a:solidFill>
              </a:rPr>
              <a:t>not</a:t>
            </a:r>
            <a:r>
              <a:rPr lang="en-US" altLang="ja-JP" sz="2400" dirty="0" smtClean="0">
                <a:solidFill>
                  <a:srgbClr val="000000"/>
                </a:solidFill>
              </a:rPr>
              <a:t> rule out the KLN</a:t>
            </a:r>
            <a:endParaRPr lang="en-US" altLang="ja-JP" sz="2400" dirty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42886"/>
            <a:ext cx="5562600" cy="3443514"/>
          </a:xfrm>
          <a:prstGeom prst="rect">
            <a:avLst/>
          </a:prstGeom>
        </p:spPr>
      </p:pic>
      <p:sp>
        <p:nvSpPr>
          <p:cNvPr id="22" name="二等辺三角形 21"/>
          <p:cNvSpPr/>
          <p:nvPr/>
        </p:nvSpPr>
        <p:spPr>
          <a:xfrm rot="5400000">
            <a:off x="5687219" y="2169319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二等辺三角形 22"/>
          <p:cNvSpPr/>
          <p:nvPr/>
        </p:nvSpPr>
        <p:spPr>
          <a:xfrm rot="5400000">
            <a:off x="5679281" y="2872284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テキスト ボックス 27"/>
          <p:cNvSpPr txBox="1">
            <a:spLocks noChangeArrowheads="1"/>
          </p:cNvSpPr>
          <p:nvPr/>
        </p:nvSpPr>
        <p:spPr bwMode="auto">
          <a:xfrm>
            <a:off x="5867400" y="19812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</a:rPr>
              <a:t>v</a:t>
            </a:r>
            <a:r>
              <a:rPr lang="en-US" altLang="ja-JP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altLang="ja-JP" sz="2400" dirty="0" smtClean="0">
                <a:solidFill>
                  <a:srgbClr val="000000"/>
                </a:solidFill>
              </a:rPr>
              <a:t> in favor of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Glauber</a:t>
            </a:r>
            <a:r>
              <a:rPr lang="en-US" altLang="ja-JP" sz="2400" dirty="0" smtClean="0">
                <a:solidFill>
                  <a:srgbClr val="000000"/>
                </a:solidFill>
              </a:rPr>
              <a:t>?</a:t>
            </a:r>
            <a:endParaRPr lang="en-US" altLang="ja-JP" sz="2400" dirty="0"/>
          </a:p>
        </p:txBody>
      </p:sp>
      <p:sp>
        <p:nvSpPr>
          <p:cNvPr id="26" name="テキスト ボックス 27"/>
          <p:cNvSpPr txBox="1">
            <a:spLocks noChangeArrowheads="1"/>
          </p:cNvSpPr>
          <p:nvPr/>
        </p:nvSpPr>
        <p:spPr bwMode="auto">
          <a:xfrm>
            <a:off x="5715000" y="3600271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</a:rPr>
              <a:t>-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>
                <a:solidFill>
                  <a:srgbClr val="000000"/>
                </a:solidFill>
              </a:rPr>
              <a:t> would not be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indep</a:t>
            </a:r>
            <a:r>
              <a:rPr lang="en-US" altLang="ja-JP" sz="2400" dirty="0" smtClean="0">
                <a:solidFill>
                  <a:srgbClr val="000000"/>
                </a:solidFill>
              </a:rPr>
              <a:t>. of temperature</a:t>
            </a:r>
            <a:endParaRPr lang="en-US" altLang="ja-JP" sz="2400" dirty="0"/>
          </a:p>
        </p:txBody>
      </p:sp>
      <p:sp>
        <p:nvSpPr>
          <p:cNvPr id="27" name="テキスト ボックス 27"/>
          <p:cNvSpPr txBox="1">
            <a:spLocks noChangeArrowheads="1"/>
          </p:cNvSpPr>
          <p:nvPr/>
        </p:nvSpPr>
        <p:spPr bwMode="auto">
          <a:xfrm>
            <a:off x="5715000" y="5269468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- </a:t>
            </a:r>
            <a:r>
              <a:rPr lang="en-US" altLang="ja-JP" sz="2400" dirty="0" err="1" smtClean="0"/>
              <a:t>Thermalization</a:t>
            </a:r>
            <a:r>
              <a:rPr lang="en-US" altLang="ja-JP" sz="2400" dirty="0" smtClean="0"/>
              <a:t> (CGC</a:t>
            </a:r>
            <a:r>
              <a:rPr lang="ja-JP" altLang="en-US" sz="2400" dirty="0" smtClean="0">
                <a:sym typeface="Wingdings"/>
              </a:rPr>
              <a:t></a:t>
            </a:r>
            <a:r>
              <a:rPr lang="en-US" altLang="ja-JP" sz="2400" dirty="0" smtClean="0">
                <a:sym typeface="Wingdings"/>
              </a:rPr>
              <a:t>hydro</a:t>
            </a:r>
            <a:r>
              <a:rPr lang="en-US" altLang="ja-JP" sz="2400" dirty="0" smtClean="0"/>
              <a:t>)</a:t>
            </a:r>
            <a:endParaRPr lang="en-US" altLang="ja-JP" sz="2400" dirty="0"/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5715000" y="4431268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/>
              <a:t>- Bumpy initial conditions may mimic viscosity</a:t>
            </a:r>
            <a:endParaRPr lang="en-US" altLang="ja-JP" sz="2400" baseline="-25000" dirty="0"/>
          </a:p>
        </p:txBody>
      </p:sp>
      <p:sp>
        <p:nvSpPr>
          <p:cNvPr id="29" name="テキスト ボックス 27"/>
          <p:cNvSpPr txBox="1">
            <a:spLocks noChangeArrowheads="1"/>
          </p:cNvSpPr>
          <p:nvPr/>
        </p:nvSpPr>
        <p:spPr bwMode="auto">
          <a:xfrm>
            <a:off x="762000" y="1840468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PHENIX arXiv:1105.3928</a:t>
            </a:r>
            <a:endParaRPr lang="en-US" altLang="ja-JP" dirty="0"/>
          </a:p>
        </p:txBody>
      </p:sp>
      <p:sp>
        <p:nvSpPr>
          <p:cNvPr id="31" name="テキスト ボックス 27"/>
          <p:cNvSpPr txBox="1">
            <a:spLocks noChangeArrowheads="1"/>
          </p:cNvSpPr>
          <p:nvPr/>
        </p:nvSpPr>
        <p:spPr bwMode="auto">
          <a:xfrm>
            <a:off x="838200" y="56388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*CGC w/o resonance decay and multiplied by factors obtained in </a:t>
            </a:r>
            <a:r>
              <a:rPr lang="en-US" altLang="ja-JP" dirty="0" err="1" smtClean="0"/>
              <a:t>Glauber</a:t>
            </a:r>
            <a:r>
              <a:rPr lang="en-US" altLang="ja-JP" dirty="0" smtClean="0"/>
              <a:t> </a:t>
            </a:r>
            <a:endParaRPr lang="en-US" altLang="ja-JP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92505" y="6583292"/>
            <a:ext cx="17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Higher-Order Harmonics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Higher-Order Harmonics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Shear viscosity: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Glauber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>
                <a:solidFill>
                  <a:srgbClr val="000000"/>
                </a:solidFill>
              </a:rPr>
              <a:t> = 0) </a:t>
            </a:r>
            <a:r>
              <a:rPr lang="en-US" altLang="ja-JP" sz="2400" dirty="0" smtClean="0"/>
              <a:t>vs. </a:t>
            </a:r>
            <a:r>
              <a:rPr lang="en-US" altLang="ja-JP" sz="2400" dirty="0" err="1" smtClean="0">
                <a:solidFill>
                  <a:srgbClr val="0000FF"/>
                </a:solidFill>
              </a:rPr>
              <a:t>Glauber</a:t>
            </a:r>
            <a:r>
              <a:rPr lang="en-US" altLang="ja-JP" sz="2400" dirty="0" smtClean="0"/>
              <a:t> (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>
                <a:solidFill>
                  <a:srgbClr val="000000"/>
                </a:solidFill>
              </a:rPr>
              <a:t> = 1/4π)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2645"/>
          <a:stretch>
            <a:fillRect/>
          </a:stretch>
        </p:blipFill>
        <p:spPr bwMode="auto">
          <a:xfrm>
            <a:off x="539552" y="2121203"/>
            <a:ext cx="3662575" cy="304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27"/>
          <p:cNvSpPr txBox="1">
            <a:spLocks noChangeArrowheads="1"/>
          </p:cNvSpPr>
          <p:nvPr/>
        </p:nvSpPr>
        <p:spPr bwMode="auto">
          <a:xfrm>
            <a:off x="4578152" y="19050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“has different sensitivity to </a:t>
            </a:r>
          </a:p>
          <a:p>
            <a:r>
              <a:rPr lang="en-US" altLang="ja-JP" sz="2400" dirty="0" err="1" smtClean="0">
                <a:solidFill>
                  <a:srgbClr val="000000"/>
                </a:solidFill>
              </a:rPr>
              <a:t>η</a:t>
            </a:r>
            <a:r>
              <a:rPr lang="en-US" sz="2400" dirty="0" err="1" smtClean="0"/>
              <a:t>/s</a:t>
            </a:r>
            <a:r>
              <a:rPr lang="en-US" sz="2400" dirty="0" smtClean="0"/>
              <a:t> than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!”</a:t>
            </a:r>
            <a:endParaRPr lang="en-US" altLang="ja-JP" sz="2400" dirty="0" smtClean="0"/>
          </a:p>
        </p:txBody>
      </p:sp>
      <p:sp>
        <p:nvSpPr>
          <p:cNvPr id="11" name="右矢印 10"/>
          <p:cNvSpPr/>
          <p:nvPr/>
        </p:nvSpPr>
        <p:spPr>
          <a:xfrm>
            <a:off x="4578152" y="2929136"/>
            <a:ext cx="432048" cy="36004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27"/>
          <p:cNvSpPr txBox="1">
            <a:spLocks noChangeArrowheads="1"/>
          </p:cNvSpPr>
          <p:nvPr/>
        </p:nvSpPr>
        <p:spPr bwMode="auto">
          <a:xfrm>
            <a:off x="5035352" y="2852936"/>
            <a:ext cx="381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In other words, </a:t>
            </a:r>
            <a:r>
              <a:rPr lang="en-US" sz="2400" dirty="0" smtClean="0"/>
              <a:t>no complete data fit by a single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</a:t>
            </a:r>
            <a:r>
              <a:rPr lang="en-US" sz="2400" dirty="0" err="1" smtClean="0"/>
              <a:t>/s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(at least for </a:t>
            </a:r>
            <a:r>
              <a:rPr lang="en-US" sz="2400" dirty="0" err="1" smtClean="0"/>
              <a:t>now)</a:t>
            </a:r>
            <a:r>
              <a:rPr lang="en-US" altLang="ja-JP" sz="2400" dirty="0" err="1" smtClean="0"/>
              <a:t>　</a:t>
            </a:r>
            <a:endParaRPr lang="en-US" altLang="ja-JP" sz="2400" dirty="0" smtClean="0"/>
          </a:p>
        </p:txBody>
      </p:sp>
      <p:sp>
        <p:nvSpPr>
          <p:cNvPr id="39" name="テキスト ボックス 27"/>
          <p:cNvSpPr txBox="1">
            <a:spLocks noChangeArrowheads="1"/>
          </p:cNvSpPr>
          <p:nvPr/>
        </p:nvSpPr>
        <p:spPr bwMode="auto">
          <a:xfrm>
            <a:off x="615752" y="1752600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ALICE (Talk by J. </a:t>
            </a:r>
            <a:r>
              <a:rPr lang="en-US" altLang="ja-JP" dirty="0" err="1" smtClean="0"/>
              <a:t>Schukraft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92505" y="6583292"/>
            <a:ext cx="17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Higher-Order Harmonics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二等辺三角形 13"/>
          <p:cNvSpPr/>
          <p:nvPr/>
        </p:nvSpPr>
        <p:spPr>
          <a:xfrm rot="5400000">
            <a:off x="655315" y="5441126"/>
            <a:ext cx="215900" cy="14446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" name="テキスト ボックス 27"/>
          <p:cNvSpPr txBox="1">
            <a:spLocks noChangeArrowheads="1"/>
          </p:cNvSpPr>
          <p:nvPr/>
        </p:nvSpPr>
        <p:spPr bwMode="auto">
          <a:xfrm>
            <a:off x="867544" y="5253007"/>
            <a:ext cx="32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sz="2400" dirty="0" smtClean="0">
                <a:solidFill>
                  <a:srgbClr val="000000"/>
                </a:solidFill>
              </a:rPr>
              <a:t>Bulk viscosity ζ</a:t>
            </a:r>
            <a:r>
              <a:rPr lang="en-US" altLang="ja-JP" sz="2400" dirty="0" smtClean="0"/>
              <a:t>/s ≠ 0 around T</a:t>
            </a:r>
            <a:r>
              <a:rPr lang="en-US" altLang="ja-JP" sz="2400" baseline="-25000" dirty="0" smtClean="0"/>
              <a:t>c </a:t>
            </a:r>
            <a:r>
              <a:rPr lang="en-US" altLang="ja-JP" sz="2400" dirty="0" smtClean="0"/>
              <a:t>; can become </a:t>
            </a:r>
            <a:r>
              <a:rPr lang="en-US" altLang="ja-JP" sz="2400" dirty="0" smtClean="0"/>
              <a:t>non-negligible</a:t>
            </a:r>
            <a:endParaRPr lang="en-US" altLang="ja-JP" sz="2400" baseline="-25000" dirty="0" smtClean="0">
              <a:solidFill>
                <a:srgbClr val="000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5752" y="4377889"/>
            <a:ext cx="4572000" cy="2147455"/>
          </a:xfrm>
          <a:prstGeom prst="rect">
            <a:avLst/>
          </a:prstGeom>
        </p:spPr>
      </p:pic>
      <p:sp>
        <p:nvSpPr>
          <p:cNvPr id="17" name="テキスト ボックス 27"/>
          <p:cNvSpPr txBox="1">
            <a:spLocks noChangeArrowheads="1"/>
          </p:cNvSpPr>
          <p:nvPr/>
        </p:nvSpPr>
        <p:spPr bwMode="auto">
          <a:xfrm>
            <a:off x="6396368" y="4098844"/>
            <a:ext cx="274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altLang="ja-JP" dirty="0" smtClean="0"/>
              <a:t>CMS (Talk by J. </a:t>
            </a:r>
            <a:r>
              <a:rPr lang="en-US" altLang="ja-JP" dirty="0" err="1" smtClean="0"/>
              <a:t>Velkovska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Higher-Order Harmonics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Temperature dependent</a:t>
            </a:r>
            <a:r>
              <a:rPr lang="en-US" altLang="ja-JP" sz="24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000000"/>
                </a:solidFill>
              </a:rPr>
              <a:t>η/s</a:t>
            </a:r>
            <a:r>
              <a:rPr lang="en-US" altLang="ja-JP" sz="2400" dirty="0" smtClean="0"/>
              <a:t> 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990600" y="3717032"/>
            <a:ext cx="7397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Hadronic viscosity always important; QGP viscosity more important at LHC than at RHIC?</a:t>
            </a:r>
          </a:p>
        </p:txBody>
      </p:sp>
      <p:sp>
        <p:nvSpPr>
          <p:cNvPr id="27" name="右矢印 26"/>
          <p:cNvSpPr/>
          <p:nvPr/>
        </p:nvSpPr>
        <p:spPr>
          <a:xfrm>
            <a:off x="539552" y="3744328"/>
            <a:ext cx="432048" cy="36004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3648" y="1700808"/>
            <a:ext cx="2874816" cy="1912484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506896" y="1700808"/>
            <a:ext cx="2408920" cy="2016224"/>
            <a:chOff x="591791" y="2060848"/>
            <a:chExt cx="2684066" cy="22465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1791" y="2146816"/>
              <a:ext cx="2684066" cy="216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9"/>
            <p:cNvSpPr/>
            <p:nvPr/>
          </p:nvSpPr>
          <p:spPr>
            <a:xfrm>
              <a:off x="705769" y="2060848"/>
              <a:ext cx="265831" cy="164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3137344" y="1700808"/>
            <a:ext cx="2401462" cy="2003695"/>
            <a:chOff x="3347864" y="2060848"/>
            <a:chExt cx="2675756" cy="22325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7864" y="2132856"/>
              <a:ext cx="2675756" cy="2160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9"/>
            <p:cNvSpPr/>
            <p:nvPr/>
          </p:nvSpPr>
          <p:spPr>
            <a:xfrm>
              <a:off x="3453533" y="2060848"/>
              <a:ext cx="265831" cy="164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6492505" y="6583292"/>
            <a:ext cx="17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Higher-Order Harmonics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4" name="テキスト ボックス 27"/>
          <p:cNvSpPr txBox="1">
            <a:spLocks noChangeArrowheads="1"/>
          </p:cNvSpPr>
          <p:nvPr/>
        </p:nvSpPr>
        <p:spPr bwMode="auto">
          <a:xfrm>
            <a:off x="6228184" y="1475492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Talk by H. </a:t>
            </a:r>
            <a:r>
              <a:rPr lang="en-US" altLang="ja-JP" dirty="0" err="1" smtClean="0">
                <a:solidFill>
                  <a:srgbClr val="000000"/>
                </a:solidFill>
              </a:rPr>
              <a:t>Niemi</a:t>
            </a:r>
            <a:endParaRPr lang="en-US" altLang="ja-JP" dirty="0" smtClean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519615"/>
            <a:ext cx="2376264" cy="1933721"/>
          </a:xfrm>
          <a:prstGeom prst="rect">
            <a:avLst/>
          </a:prstGeom>
        </p:spPr>
      </p:pic>
      <p:sp>
        <p:nvSpPr>
          <p:cNvPr id="26" name="テキスト ボックス 27"/>
          <p:cNvSpPr txBox="1">
            <a:spLocks noChangeArrowheads="1"/>
          </p:cNvSpPr>
          <p:nvPr/>
        </p:nvSpPr>
        <p:spPr bwMode="auto">
          <a:xfrm>
            <a:off x="6444208" y="450912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Poster by C. </a:t>
            </a:r>
            <a:r>
              <a:rPr lang="en-US" altLang="ja-JP" dirty="0" err="1" smtClean="0">
                <a:solidFill>
                  <a:srgbClr val="000000"/>
                </a:solidFill>
              </a:rPr>
              <a:t>Shen</a:t>
            </a:r>
            <a:endParaRPr lang="en-US" altLang="ja-JP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845" y="4513154"/>
            <a:ext cx="2918059" cy="194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</a:rPr>
              <a:t>Higher-Order Harmonics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Flux tubes in initial conditions 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492505" y="6583292"/>
            <a:ext cx="17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Higher-Order Harmonics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990600" y="5157192"/>
            <a:ext cx="5813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n</a:t>
            </a:r>
            <a:r>
              <a:rPr lang="en-US" altLang="ja-JP" sz="2400" dirty="0" smtClean="0"/>
              <a:t> may depend on “bumpiness” of the initial geometry which mimics </a:t>
            </a:r>
            <a:r>
              <a:rPr lang="en-US" altLang="ja-JP" sz="2400" dirty="0" smtClean="0"/>
              <a:t>viscosity</a:t>
            </a:r>
            <a:endParaRPr lang="en-US" altLang="ja-JP" sz="2400" dirty="0" smtClean="0"/>
          </a:p>
        </p:txBody>
      </p:sp>
      <p:sp>
        <p:nvSpPr>
          <p:cNvPr id="27" name="右矢印 26"/>
          <p:cNvSpPr/>
          <p:nvPr/>
        </p:nvSpPr>
        <p:spPr>
          <a:xfrm>
            <a:off x="539552" y="5233392"/>
            <a:ext cx="432048" cy="36004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26124"/>
            <a:ext cx="3528392" cy="29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342" y="1923659"/>
            <a:ext cx="354406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27"/>
          <p:cNvSpPr txBox="1">
            <a:spLocks noChangeArrowheads="1"/>
          </p:cNvSpPr>
          <p:nvPr/>
        </p:nvSpPr>
        <p:spPr bwMode="auto">
          <a:xfrm>
            <a:off x="1043608" y="1700808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Talk by Ph. </a:t>
            </a:r>
            <a:r>
              <a:rPr lang="en-US" altLang="ja-JP" dirty="0" err="1" smtClean="0"/>
              <a:t>Mota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941168"/>
            <a:ext cx="170693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>
                <a:latin typeface="+mn-lt"/>
              </a:rPr>
              <a:t>Higher-Order Harmonics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More observables translate into more constraints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492505" y="6583292"/>
            <a:ext cx="195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Towards Integrated Pictures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64" name="テキスト ボックス 27"/>
          <p:cNvSpPr txBox="1">
            <a:spLocks noChangeArrowheads="1"/>
          </p:cNvSpPr>
          <p:nvPr/>
        </p:nvSpPr>
        <p:spPr bwMode="auto">
          <a:xfrm>
            <a:off x="609600" y="1676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- Higher order harmonics in Au-Au and </a:t>
            </a:r>
            <a:r>
              <a:rPr lang="en-US" altLang="ja-JP" sz="2400" dirty="0" err="1" smtClean="0"/>
              <a:t>Pb-Pb</a:t>
            </a:r>
            <a:r>
              <a:rPr lang="en-US" altLang="ja-JP" sz="2400" dirty="0" smtClean="0"/>
              <a:t> collisions</a:t>
            </a:r>
          </a:p>
        </p:txBody>
      </p:sp>
      <p:sp>
        <p:nvSpPr>
          <p:cNvPr id="6" name="テキスト ボックス 27"/>
          <p:cNvSpPr txBox="1">
            <a:spLocks noChangeArrowheads="1"/>
          </p:cNvSpPr>
          <p:nvPr/>
        </p:nvSpPr>
        <p:spPr bwMode="auto">
          <a:xfrm>
            <a:off x="609600" y="3162180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- U-U collisions at RHIC for clearer intrinsic v</a:t>
            </a:r>
            <a:r>
              <a:rPr lang="en-US" altLang="ja-JP" sz="2400" baseline="-25000" dirty="0" smtClean="0"/>
              <a:t>4</a:t>
            </a:r>
            <a:r>
              <a:rPr lang="en-US" altLang="ja-JP" sz="2400" dirty="0" smtClean="0"/>
              <a:t>?</a:t>
            </a:r>
          </a:p>
        </p:txBody>
      </p:sp>
      <p:sp>
        <p:nvSpPr>
          <p:cNvPr id="7" name="テキスト ボックス 27"/>
          <p:cNvSpPr txBox="1">
            <a:spLocks noChangeArrowheads="1"/>
          </p:cNvSpPr>
          <p:nvPr/>
        </p:nvSpPr>
        <p:spPr bwMode="auto">
          <a:xfrm>
            <a:off x="609600" y="3634025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- Intrinsic odd-order harmonics (v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, v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…) in asymmetric collisions</a:t>
            </a:r>
          </a:p>
          <a:p>
            <a:r>
              <a:rPr lang="en-US" altLang="ja-JP" sz="2400" dirty="0" smtClean="0"/>
              <a:t>(e.g. Cu-</a:t>
            </a:r>
            <a:r>
              <a:rPr lang="en-US" altLang="ja-JP" sz="2400" dirty="0" err="1" smtClean="0"/>
              <a:t>Pb</a:t>
            </a:r>
            <a:r>
              <a:rPr lang="en-US" altLang="ja-JP" sz="2400" dirty="0" smtClean="0"/>
              <a:t>) ?</a:t>
            </a:r>
          </a:p>
        </p:txBody>
      </p:sp>
      <p:sp>
        <p:nvSpPr>
          <p:cNvPr id="8" name="テキスト ボックス 27"/>
          <p:cNvSpPr txBox="1">
            <a:spLocks noChangeArrowheads="1"/>
          </p:cNvSpPr>
          <p:nvPr/>
        </p:nvSpPr>
        <p:spPr bwMode="auto">
          <a:xfrm>
            <a:off x="990600" y="2133600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Product of fluctuation in initial conditions; centrality </a:t>
            </a:r>
            <a:r>
              <a:rPr lang="en-US" altLang="ja-JP" sz="2000" dirty="0" smtClean="0"/>
              <a:t>independent </a:t>
            </a:r>
          </a:p>
        </p:txBody>
      </p:sp>
      <p:sp>
        <p:nvSpPr>
          <p:cNvPr id="9" name="円/楕円 8"/>
          <p:cNvSpPr/>
          <p:nvPr/>
        </p:nvSpPr>
        <p:spPr>
          <a:xfrm>
            <a:off x="1447800" y="4624705"/>
            <a:ext cx="1676400" cy="16764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362200" y="4853305"/>
            <a:ext cx="1295400" cy="12954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447800" y="4624705"/>
            <a:ext cx="1676400" cy="16764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2971800" y="5158105"/>
            <a:ext cx="609600" cy="685800"/>
          </a:xfrm>
          <a:prstGeom prst="rightArrow">
            <a:avLst/>
          </a:prstGeom>
          <a:solidFill>
            <a:srgbClr val="FFD6DC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3103192">
            <a:off x="2147145" y="4759799"/>
            <a:ext cx="609600" cy="501255"/>
          </a:xfrm>
          <a:prstGeom prst="rightArrow">
            <a:avLst/>
          </a:prstGeom>
          <a:solidFill>
            <a:srgbClr val="FFD6DC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8100000">
            <a:off x="2121853" y="5681225"/>
            <a:ext cx="609600" cy="501255"/>
          </a:xfrm>
          <a:prstGeom prst="rightArrow">
            <a:avLst/>
          </a:prstGeom>
          <a:solidFill>
            <a:srgbClr val="FFD6DC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419600" y="4876799"/>
            <a:ext cx="1676400" cy="12192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5400000">
            <a:off x="5067300" y="4876799"/>
            <a:ext cx="1676400" cy="12192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5400000">
            <a:off x="4406900" y="4876799"/>
            <a:ext cx="1676400" cy="12192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051164" y="4876799"/>
            <a:ext cx="1676400" cy="1219200"/>
          </a:xfrm>
          <a:prstGeom prst="ellipse">
            <a:avLst/>
          </a:prstGeom>
          <a:solidFill>
            <a:srgbClr val="FFECDB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419600" y="4876799"/>
            <a:ext cx="1676400" cy="12192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5400000">
            <a:off x="4406900" y="4876799"/>
            <a:ext cx="1676400" cy="12192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 rot="5400000">
            <a:off x="5067300" y="4876799"/>
            <a:ext cx="1676400" cy="12192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27"/>
          <p:cNvSpPr txBox="1">
            <a:spLocks noChangeArrowheads="1"/>
          </p:cNvSpPr>
          <p:nvPr/>
        </p:nvSpPr>
        <p:spPr bwMode="auto">
          <a:xfrm>
            <a:off x="2843808" y="409569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Clear centrality dependences may be observed</a:t>
            </a:r>
          </a:p>
        </p:txBody>
      </p:sp>
      <p:sp>
        <p:nvSpPr>
          <p:cNvPr id="25" name="テキスト ボックス 27"/>
          <p:cNvSpPr txBox="1">
            <a:spLocks noChangeArrowheads="1"/>
          </p:cNvSpPr>
          <p:nvPr/>
        </p:nvSpPr>
        <p:spPr bwMode="auto">
          <a:xfrm>
            <a:off x="609600" y="2738735"/>
            <a:ext cx="55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i="1" dirty="0" smtClean="0"/>
              <a:t>Possible “other” </a:t>
            </a:r>
            <a:r>
              <a:rPr lang="en-US" altLang="ja-JP" sz="2400" i="1" dirty="0" smtClean="0"/>
              <a:t>observables</a:t>
            </a:r>
            <a:endParaRPr lang="en-US" altLang="ja-JP" sz="24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smtClean="0"/>
              <a:t>Towards Integrated Pictures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5000"/>
              <a:buFont typeface="Wingdings" pitchFamily="2" charset="2"/>
              <a:buChar char="n"/>
            </a:pPr>
            <a:r>
              <a:rPr lang="en-US" altLang="ja-JP" sz="2400" dirty="0" smtClean="0"/>
              <a:t>Not only transverse; Longitudinal dynamics</a:t>
            </a: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4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2000" dirty="0" smtClean="0">
              <a:latin typeface="+mn-lt"/>
            </a:endParaRPr>
          </a:p>
          <a:p>
            <a:pPr>
              <a:buSzPct val="75000"/>
              <a:buFont typeface="Wingdings" pitchFamily="2" charset="2"/>
              <a:buChar char="n"/>
            </a:pPr>
            <a:endParaRPr lang="en-US" altLang="ja-JP" sz="1200" dirty="0" smtClean="0">
              <a:latin typeface="+mn-lt"/>
            </a:endParaRPr>
          </a:p>
          <a:p>
            <a:pPr>
              <a:buSzPct val="75000"/>
              <a:buNone/>
            </a:pPr>
            <a:endParaRPr lang="en-US" altLang="ja-JP" sz="2400" dirty="0" smtClean="0">
              <a:latin typeface="+mn-lt"/>
            </a:endParaRPr>
          </a:p>
        </p:txBody>
      </p:sp>
      <p:pic>
        <p:nvPicPr>
          <p:cNvPr id="8" name="Picture 3" descr="C:\Users\akihikomonnai\Pictures\lhcda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4706" y="2008454"/>
            <a:ext cx="3701093" cy="2514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856055"/>
            <a:ext cx="2776904" cy="2667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9600" y="4953000"/>
            <a:ext cx="384527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Charged particle multiplicity (0</a:t>
            </a:r>
            <a:r>
              <a:rPr lang="en-US" altLang="ja-JP" sz="2000" dirty="0"/>
              <a:t>-5</a:t>
            </a:r>
            <a:r>
              <a:rPr lang="en-US" altLang="ja-JP" sz="2000" dirty="0" smtClean="0"/>
              <a:t>%) </a:t>
            </a:r>
            <a:endParaRPr kumimoji="1" lang="ja-JP" altLang="en-US" sz="2000" dirty="0"/>
          </a:p>
        </p:txBody>
      </p:sp>
      <p:sp>
        <p:nvSpPr>
          <p:cNvPr id="10" name="円/楕円 9"/>
          <p:cNvSpPr/>
          <p:nvPr/>
        </p:nvSpPr>
        <p:spPr>
          <a:xfrm>
            <a:off x="977124" y="2710651"/>
            <a:ext cx="1368152" cy="97420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54218" y="2771164"/>
            <a:ext cx="61683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FF"/>
                </a:solidFill>
              </a:rPr>
              <a:t>CGC</a:t>
            </a:r>
            <a:endParaRPr kumimoji="1" lang="ja-JP" altLang="en-US" sz="2000" dirty="0">
              <a:solidFill>
                <a:srgbClr val="FF00FF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09601" y="4953000"/>
            <a:ext cx="3962399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1072" y="1752600"/>
            <a:ext cx="21907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/>
              <a:t>Pb+Pb</a:t>
            </a:r>
            <a:r>
              <a:rPr lang="en-US" altLang="ja-JP" sz="1600" dirty="0" smtClean="0"/>
              <a:t>, 2.76 </a:t>
            </a:r>
            <a:r>
              <a:rPr lang="en-US" altLang="ja-JP" sz="1600" dirty="0" err="1" smtClean="0"/>
              <a:t>TeV</a:t>
            </a:r>
            <a:r>
              <a:rPr lang="en-US" altLang="ja-JP" sz="1600" dirty="0" smtClean="0"/>
              <a:t> at </a:t>
            </a:r>
            <a:r>
              <a:rPr lang="el-GR" altLang="ja-JP" sz="1600" dirty="0" smtClean="0"/>
              <a:t>η</a:t>
            </a:r>
            <a:r>
              <a:rPr lang="en-US" altLang="ja-JP" sz="1600" dirty="0" smtClean="0"/>
              <a:t> = 0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2000" y="5314890"/>
            <a:ext cx="336921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ALICE: </a:t>
            </a:r>
            <a:r>
              <a:rPr lang="en-US" altLang="ja-JP" sz="2000" dirty="0" err="1" smtClean="0"/>
              <a:t>dN</a:t>
            </a:r>
            <a:r>
              <a:rPr lang="en-US" altLang="ja-JP" sz="2000" baseline="-25000" dirty="0" err="1" smtClean="0"/>
              <a:t>ch</a:t>
            </a:r>
            <a:r>
              <a:rPr lang="en-US" altLang="ja-JP" sz="2000" dirty="0" err="1" smtClean="0"/>
              <a:t>/dη</a:t>
            </a:r>
            <a:r>
              <a:rPr lang="en-US" altLang="ja-JP" sz="2000" dirty="0" smtClean="0"/>
              <a:t> = 1584 ± 4 ± 76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1" y="5695890"/>
            <a:ext cx="300252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CMS:   </a:t>
            </a:r>
            <a:r>
              <a:rPr lang="en-US" altLang="ja-JP" sz="2000" dirty="0" err="1" smtClean="0"/>
              <a:t>dN</a:t>
            </a:r>
            <a:r>
              <a:rPr lang="en-US" altLang="ja-JP" sz="2000" baseline="-25000" dirty="0" err="1" smtClean="0"/>
              <a:t>ch</a:t>
            </a:r>
            <a:r>
              <a:rPr lang="en-US" altLang="ja-JP" sz="2000" dirty="0" err="1" smtClean="0"/>
              <a:t>/dη</a:t>
            </a:r>
            <a:r>
              <a:rPr lang="en-US" altLang="ja-JP" sz="2000" dirty="0" smtClean="0"/>
              <a:t> = 1610 ± 55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96000" y="5086290"/>
            <a:ext cx="183939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CGC predictions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48400" y="5543490"/>
            <a:ext cx="178236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dN</a:t>
            </a:r>
            <a:r>
              <a:rPr lang="en-US" altLang="ja-JP" sz="2000" baseline="-25000" dirty="0" err="1" smtClean="0"/>
              <a:t>ch</a:t>
            </a:r>
            <a:r>
              <a:rPr lang="en-US" altLang="ja-JP" sz="2000" dirty="0" err="1" smtClean="0"/>
              <a:t>/dη</a:t>
            </a:r>
            <a:r>
              <a:rPr lang="en-US" altLang="ja-JP" sz="2000" dirty="0" smtClean="0"/>
              <a:t> ~ 1200</a:t>
            </a:r>
            <a:endParaRPr kumimoji="1" lang="ja-JP" altLang="en-US" sz="2000" dirty="0"/>
          </a:p>
        </p:txBody>
      </p:sp>
      <p:sp>
        <p:nvSpPr>
          <p:cNvPr id="25" name="正方形/長方形 24"/>
          <p:cNvSpPr/>
          <p:nvPr/>
        </p:nvSpPr>
        <p:spPr>
          <a:xfrm>
            <a:off x="6019800" y="4953000"/>
            <a:ext cx="2133600" cy="1219200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右矢印 25"/>
          <p:cNvSpPr/>
          <p:nvPr/>
        </p:nvSpPr>
        <p:spPr>
          <a:xfrm>
            <a:off x="4724400" y="5257800"/>
            <a:ext cx="1143000" cy="533400"/>
          </a:xfrm>
          <a:prstGeom prst="leftRightArrow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978744" y="4800600"/>
            <a:ext cx="66005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8000" dirty="0" smtClean="0"/>
              <a:t>?</a:t>
            </a:r>
            <a:endParaRPr kumimoji="1" lang="ja-JP" altLang="en-US" sz="8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92505" y="6583292"/>
            <a:ext cx="1953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Towards Integrated Pictures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5.8|2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|2.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44555</TotalTime>
  <Words>629</Words>
  <Application>Microsoft Office PowerPoint</Application>
  <PresentationFormat>画面に合わせる (4:3)</PresentationFormat>
  <Paragraphs>159</Paragraphs>
  <Slides>11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重イオン衝突における粘性流体描像</vt:lpstr>
      <vt:lpstr>Introduction</vt:lpstr>
      <vt:lpstr>New Developments</vt:lpstr>
      <vt:lpstr>Higher-Order Harmonics</vt:lpstr>
      <vt:lpstr>Higher-Order Harmonics</vt:lpstr>
      <vt:lpstr>Higher-Order Harmonics</vt:lpstr>
      <vt:lpstr>Higher-Order Harmonics</vt:lpstr>
      <vt:lpstr>Higher-Order Harmonics</vt:lpstr>
      <vt:lpstr>Towards Integrated Pictures</vt:lpstr>
      <vt:lpstr>Towards Integrated Pictures</vt:lpstr>
      <vt:lpstr>Towards Integrated Pictures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Akihiko Monnai</dc:creator>
  <cp:lastModifiedBy>Akihiko Monnai</cp:lastModifiedBy>
  <cp:revision>141</cp:revision>
  <dcterms:created xsi:type="dcterms:W3CDTF">2011-06-07T13:27:02Z</dcterms:created>
  <dcterms:modified xsi:type="dcterms:W3CDTF">2011-06-08T08:04:32Z</dcterms:modified>
</cp:coreProperties>
</file>