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2" r:id="rId2"/>
    <p:sldId id="624" r:id="rId3"/>
    <p:sldId id="429" r:id="rId4"/>
    <p:sldId id="350" r:id="rId5"/>
    <p:sldId id="351" r:id="rId6"/>
    <p:sldId id="627" r:id="rId7"/>
    <p:sldId id="425" r:id="rId8"/>
    <p:sldId id="433" r:id="rId9"/>
    <p:sldId id="427" r:id="rId10"/>
    <p:sldId id="428" r:id="rId11"/>
    <p:sldId id="431" r:id="rId12"/>
    <p:sldId id="454" r:id="rId13"/>
    <p:sldId id="430" r:id="rId14"/>
    <p:sldId id="434" r:id="rId15"/>
    <p:sldId id="455" r:id="rId16"/>
    <p:sldId id="619" r:id="rId17"/>
    <p:sldId id="441" r:id="rId18"/>
    <p:sldId id="383" r:id="rId19"/>
    <p:sldId id="438" r:id="rId20"/>
    <p:sldId id="439" r:id="rId21"/>
    <p:sldId id="453" r:id="rId22"/>
    <p:sldId id="440" r:id="rId23"/>
    <p:sldId id="456" r:id="rId24"/>
    <p:sldId id="387" r:id="rId25"/>
    <p:sldId id="388" r:id="rId26"/>
    <p:sldId id="415" r:id="rId27"/>
    <p:sldId id="449" r:id="rId28"/>
    <p:sldId id="445" r:id="rId29"/>
    <p:sldId id="460" r:id="rId30"/>
    <p:sldId id="490" r:id="rId31"/>
    <p:sldId id="628" r:id="rId32"/>
    <p:sldId id="340" r:id="rId33"/>
    <p:sldId id="623" r:id="rId34"/>
    <p:sldId id="622" r:id="rId35"/>
    <p:sldId id="359" r:id="rId36"/>
    <p:sldId id="616" r:id="rId37"/>
    <p:sldId id="625" r:id="rId38"/>
    <p:sldId id="626" r:id="rId39"/>
    <p:sldId id="647" r:id="rId40"/>
    <p:sldId id="621" r:id="rId41"/>
    <p:sldId id="452" r:id="rId42"/>
    <p:sldId id="646" r:id="rId43"/>
    <p:sldId id="353" r:id="rId44"/>
    <p:sldId id="396" r:id="rId45"/>
    <p:sldId id="442" r:id="rId46"/>
    <p:sldId id="408" r:id="rId47"/>
    <p:sldId id="366" r:id="rId48"/>
    <p:sldId id="620" r:id="rId49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CCFF"/>
    <a:srgbClr val="000000"/>
    <a:srgbClr val="CCFF66"/>
    <a:srgbClr val="FF3399"/>
    <a:srgbClr val="F2F2F2"/>
    <a:srgbClr val="FFFFFF"/>
    <a:srgbClr val="33CC33"/>
    <a:srgbClr val="00FF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967" autoAdjust="0"/>
  </p:normalViewPr>
  <p:slideViewPr>
    <p:cSldViewPr>
      <p:cViewPr varScale="1">
        <p:scale>
          <a:sx n="79" d="100"/>
          <a:sy n="79" d="100"/>
        </p:scale>
        <p:origin x="1409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0D7E4AD-F3CD-4CFD-AD1D-D256BB7CF45D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5CC45DD-6B87-4AB2-B576-3E66D5A3F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51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45DD-6B87-4AB2-B576-3E66D5A3FB4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11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45DD-6B87-4AB2-B576-3E66D5A3FB4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53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45DD-6B87-4AB2-B576-3E66D5A3FB4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536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315E7-C26C-42A5-92D6-679E2AB96F5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98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07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74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72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72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08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20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44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45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63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81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04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299A-DC6C-49DE-9B59-7A116A472A1D}" type="datetimeFigureOut">
              <a:rPr kumimoji="1" lang="ja-JP" altLang="en-US" smtClean="0"/>
              <a:t>2019/1/10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0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.xml"/><Relationship Id="rId7" Type="http://schemas.openxmlformats.org/officeDocument/2006/relationships/image" Target="../media/image30.emf"/><Relationship Id="rId12" Type="http://schemas.openxmlformats.org/officeDocument/2006/relationships/image" Target="../media/image3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5" Type="http://schemas.openxmlformats.org/officeDocument/2006/relationships/tags" Target="../tags/tag6.xml"/><Relationship Id="rId10" Type="http://schemas.openxmlformats.org/officeDocument/2006/relationships/image" Target="../media/image35.png"/><Relationship Id="rId4" Type="http://schemas.openxmlformats.org/officeDocument/2006/relationships/tags" Target="../tags/tag5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image" Target="../media/image38.emf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png"/><Relationship Id="rId7" Type="http://schemas.openxmlformats.org/officeDocument/2006/relationships/image" Target="../media/image80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10" Type="http://schemas.openxmlformats.org/officeDocument/2006/relationships/image" Target="../media/image83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10" Type="http://schemas.openxmlformats.org/officeDocument/2006/relationships/image" Target="../media/image92.emf"/><Relationship Id="rId4" Type="http://schemas.openxmlformats.org/officeDocument/2006/relationships/image" Target="../media/image86.png"/><Relationship Id="rId9" Type="http://schemas.openxmlformats.org/officeDocument/2006/relationships/image" Target="../media/image91.emf"/></Relationships>
</file>

<file path=ppt/slides/_rels/slide25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3" Type="http://schemas.openxmlformats.org/officeDocument/2006/relationships/image" Target="../media/image93.png"/><Relationship Id="rId12" Type="http://schemas.openxmlformats.org/officeDocument/2006/relationships/image" Target="../media/image9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5.jpeg"/><Relationship Id="rId5" Type="http://schemas.openxmlformats.org/officeDocument/2006/relationships/image" Target="../media/image94.png"/><Relationship Id="rId10" Type="http://schemas.openxmlformats.org/officeDocument/2006/relationships/image" Target="../media/image880.png"/><Relationship Id="rId4" Type="http://schemas.openxmlformats.org/officeDocument/2006/relationships/image" Target="../media/image5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98.emf"/><Relationship Id="rId7" Type="http://schemas.openxmlformats.org/officeDocument/2006/relationships/image" Target="../media/image102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emf"/><Relationship Id="rId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10.xml"/><Relationship Id="rId7" Type="http://schemas.openxmlformats.org/officeDocument/2006/relationships/image" Target="../media/image112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10" Type="http://schemas.openxmlformats.org/officeDocument/2006/relationships/image" Target="../media/image11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13" Type="http://schemas.openxmlformats.org/officeDocument/2006/relationships/image" Target="../media/image123.emf"/><Relationship Id="rId3" Type="http://schemas.openxmlformats.org/officeDocument/2006/relationships/image" Target="../media/image69.emf"/><Relationship Id="rId7" Type="http://schemas.openxmlformats.org/officeDocument/2006/relationships/image" Target="../media/image117.emf"/><Relationship Id="rId12" Type="http://schemas.openxmlformats.org/officeDocument/2006/relationships/image" Target="../media/image122.emf"/><Relationship Id="rId2" Type="http://schemas.openxmlformats.org/officeDocument/2006/relationships/image" Target="../media/image68.png"/><Relationship Id="rId16" Type="http://schemas.openxmlformats.org/officeDocument/2006/relationships/image" Target="../media/image1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emf"/><Relationship Id="rId11" Type="http://schemas.openxmlformats.org/officeDocument/2006/relationships/image" Target="../media/image121.emf"/><Relationship Id="rId5" Type="http://schemas.openxmlformats.org/officeDocument/2006/relationships/image" Target="../media/image71.emf"/><Relationship Id="rId15" Type="http://schemas.openxmlformats.org/officeDocument/2006/relationships/image" Target="../media/image125.emf"/><Relationship Id="rId10" Type="http://schemas.openxmlformats.org/officeDocument/2006/relationships/image" Target="../media/image120.emf"/><Relationship Id="rId4" Type="http://schemas.openxmlformats.org/officeDocument/2006/relationships/image" Target="../media/image70.emf"/><Relationship Id="rId9" Type="http://schemas.openxmlformats.org/officeDocument/2006/relationships/image" Target="../media/image119.emf"/><Relationship Id="rId14" Type="http://schemas.openxmlformats.org/officeDocument/2006/relationships/image" Target="../media/image12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3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30.png"/><Relationship Id="rId5" Type="http://schemas.openxmlformats.org/officeDocument/2006/relationships/tags" Target="../tags/tag15.xml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tags" Target="../tags/tag14.xml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13" Type="http://schemas.microsoft.com/office/2007/relationships/hdphoto" Target="../media/hdphoto4.wdp"/><Relationship Id="rId18" Type="http://schemas.openxmlformats.org/officeDocument/2006/relationships/image" Target="../media/image145.png"/><Relationship Id="rId3" Type="http://schemas.openxmlformats.org/officeDocument/2006/relationships/tags" Target="../tags/tag20.xml"/><Relationship Id="rId7" Type="http://schemas.openxmlformats.org/officeDocument/2006/relationships/image" Target="../media/image137.emf"/><Relationship Id="rId12" Type="http://schemas.openxmlformats.org/officeDocument/2006/relationships/image" Target="../media/image141.png"/><Relationship Id="rId17" Type="http://schemas.openxmlformats.org/officeDocument/2006/relationships/image" Target="../media/image144.emf"/><Relationship Id="rId2" Type="http://schemas.openxmlformats.org/officeDocument/2006/relationships/tags" Target="../tags/tag19.xml"/><Relationship Id="rId16" Type="http://schemas.openxmlformats.org/officeDocument/2006/relationships/image" Target="../media/image143.emf"/><Relationship Id="rId20" Type="http://schemas.openxmlformats.org/officeDocument/2006/relationships/image" Target="../media/image147.png"/><Relationship Id="rId1" Type="http://schemas.openxmlformats.org/officeDocument/2006/relationships/tags" Target="../tags/tag18.xml"/><Relationship Id="rId6" Type="http://schemas.openxmlformats.org/officeDocument/2006/relationships/image" Target="../media/image136.png"/><Relationship Id="rId11" Type="http://schemas.microsoft.com/office/2007/relationships/hdphoto" Target="../media/hdphoto3.wdp"/><Relationship Id="rId5" Type="http://schemas.openxmlformats.org/officeDocument/2006/relationships/image" Target="../media/image135.emf"/><Relationship Id="rId15" Type="http://schemas.openxmlformats.org/officeDocument/2006/relationships/image" Target="../media/image142.emf"/><Relationship Id="rId10" Type="http://schemas.openxmlformats.org/officeDocument/2006/relationships/image" Target="../media/image140.png"/><Relationship Id="rId19" Type="http://schemas.openxmlformats.org/officeDocument/2006/relationships/image" Target="../media/image14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9.png"/><Relationship Id="rId14" Type="http://schemas.openxmlformats.org/officeDocument/2006/relationships/image" Target="../media/image11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emf"/><Relationship Id="rId4" Type="http://schemas.openxmlformats.org/officeDocument/2006/relationships/image" Target="../media/image15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tags" Target="../tags/tag23.xml"/><Relationship Id="rId7" Type="http://schemas.openxmlformats.org/officeDocument/2006/relationships/image" Target="../media/image152.emf"/><Relationship Id="rId12" Type="http://schemas.openxmlformats.org/officeDocument/2006/relationships/image" Target="../media/image157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56.emf"/><Relationship Id="rId5" Type="http://schemas.openxmlformats.org/officeDocument/2006/relationships/tags" Target="../tags/tag25.xml"/><Relationship Id="rId10" Type="http://schemas.openxmlformats.org/officeDocument/2006/relationships/image" Target="../media/image155.png"/><Relationship Id="rId4" Type="http://schemas.openxmlformats.org/officeDocument/2006/relationships/tags" Target="../tags/tag24.xml"/><Relationship Id="rId9" Type="http://schemas.openxmlformats.org/officeDocument/2006/relationships/image" Target="../media/image154.png"/><Relationship Id="rId14" Type="http://schemas.openxmlformats.org/officeDocument/2006/relationships/image" Target="../media/image15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62.png"/><Relationship Id="rId18" Type="http://schemas.openxmlformats.org/officeDocument/2006/relationships/image" Target="../media/image167.emf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161.png"/><Relationship Id="rId17" Type="http://schemas.openxmlformats.org/officeDocument/2006/relationships/image" Target="../media/image166.emf"/><Relationship Id="rId2" Type="http://schemas.openxmlformats.org/officeDocument/2006/relationships/tags" Target="../tags/tag27.xml"/><Relationship Id="rId16" Type="http://schemas.openxmlformats.org/officeDocument/2006/relationships/image" Target="../media/image165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160.png"/><Relationship Id="rId5" Type="http://schemas.openxmlformats.org/officeDocument/2006/relationships/tags" Target="../tags/tag30.xml"/><Relationship Id="rId15" Type="http://schemas.openxmlformats.org/officeDocument/2006/relationships/image" Target="../media/image164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6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2.jpe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171.emf"/><Relationship Id="rId17" Type="http://schemas.openxmlformats.org/officeDocument/2006/relationships/image" Target="../media/image176.png"/><Relationship Id="rId2" Type="http://schemas.openxmlformats.org/officeDocument/2006/relationships/tags" Target="../tags/tag36.xml"/><Relationship Id="rId16" Type="http://schemas.openxmlformats.org/officeDocument/2006/relationships/image" Target="../media/image175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170.png"/><Relationship Id="rId5" Type="http://schemas.openxmlformats.org/officeDocument/2006/relationships/tags" Target="../tags/tag39.xml"/><Relationship Id="rId15" Type="http://schemas.openxmlformats.org/officeDocument/2006/relationships/image" Target="../media/image174.jpeg"/><Relationship Id="rId10" Type="http://schemas.openxmlformats.org/officeDocument/2006/relationships/image" Target="../media/image169.png"/><Relationship Id="rId4" Type="http://schemas.openxmlformats.org/officeDocument/2006/relationships/tags" Target="../tags/tag38.xml"/><Relationship Id="rId9" Type="http://schemas.openxmlformats.org/officeDocument/2006/relationships/image" Target="../media/image168.png"/><Relationship Id="rId14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3.emf"/><Relationship Id="rId4" Type="http://schemas.openxmlformats.org/officeDocument/2006/relationships/image" Target="../media/image182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5.emf"/><Relationship Id="rId7" Type="http://schemas.openxmlformats.org/officeDocument/2006/relationships/image" Target="../media/image189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emf"/><Relationship Id="rId5" Type="http://schemas.openxmlformats.org/officeDocument/2006/relationships/image" Target="../media/image187.emf"/><Relationship Id="rId10" Type="http://schemas.openxmlformats.org/officeDocument/2006/relationships/image" Target="../media/image192.emf"/><Relationship Id="rId4" Type="http://schemas.openxmlformats.org/officeDocument/2006/relationships/image" Target="../media/image186.emf"/><Relationship Id="rId9" Type="http://schemas.openxmlformats.org/officeDocument/2006/relationships/image" Target="../media/image19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emf"/><Relationship Id="rId3" Type="http://schemas.openxmlformats.org/officeDocument/2006/relationships/image" Target="../media/image194.emf"/><Relationship Id="rId7" Type="http://schemas.openxmlformats.org/officeDocument/2006/relationships/image" Target="../media/image198.emf"/><Relationship Id="rId2" Type="http://schemas.openxmlformats.org/officeDocument/2006/relationships/image" Target="../media/image19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emf"/><Relationship Id="rId5" Type="http://schemas.openxmlformats.org/officeDocument/2006/relationships/image" Target="../media/image196.emf"/><Relationship Id="rId4" Type="http://schemas.openxmlformats.org/officeDocument/2006/relationships/image" Target="../media/image19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emf"/><Relationship Id="rId5" Type="http://schemas.openxmlformats.org/officeDocument/2006/relationships/image" Target="../media/image205.emf"/><Relationship Id="rId4" Type="http://schemas.openxmlformats.org/officeDocument/2006/relationships/image" Target="../media/image20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belprize.org/prizes/physics/2018/mourou/lecture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42201" y="4830251"/>
            <a:ext cx="6670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00B0F0"/>
                </a:solidFill>
              </a:rPr>
              <a:t>服部　恒一</a:t>
            </a:r>
            <a:endParaRPr lang="en-US" altLang="ja-JP" sz="2400" dirty="0">
              <a:solidFill>
                <a:srgbClr val="00B0F0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rgbClr val="00B0F0"/>
                </a:solidFill>
              </a:rPr>
              <a:t>復旦大学 </a:t>
            </a:r>
            <a:r>
              <a:rPr kumimoji="1" lang="en-US" altLang="ja-JP" sz="2400" dirty="0">
                <a:solidFill>
                  <a:srgbClr val="00B0F0"/>
                </a:solidFill>
              </a:rPr>
              <a:t>(Fudan University) </a:t>
            </a:r>
            <a:r>
              <a:rPr kumimoji="1" lang="en-US" altLang="ja-JP" sz="24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kumimoji="1" lang="ja-JP" alt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基礎物理学研究所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7" name="pptTeX_Preamble" descr="\documentclass[12pt]{jarticle}&#10;\pagestyle{empty}&#10;\usepackage{amsmath}&#10;\usepackage[dvips]{color}&#10;&#10;\usepackage{latexsym}&#10;\usepackage{amsfonts}&#10;\usepackage{amssymb}&#10;\usepackage{amsmath}&#10;\usepackage{bm}&#10;\usepackage{graphicx}&#10;\usepackage{mathrsfs} &#10;%\usepackage{wrapft}&#10;&#10;\usepackage{axodraw4j}&#10;\usepackage{pstricks}&#10;\usepackage{color}&#10;&#10;\usepackage{slashed}&#10;&#10;%%%%%%%%%%%%%%%%%%%%%%%%%%%%%%%%%%%%%%%%%%%%%%%%%%%%%%%%&#10;&#10;\newcommand{\tr}{ {\rm Tr} }&#10;\newcommand{\sgn}{ {\rm sgn} }&#10;\newcommand{\prj}{ {\mathcal P} }&#10;\newcommand{\mf}{ m_f }&#10;\newcommand{\gam}{ \gamma }&#10;\newcommand{\M}{ {\mathcal M} }&#10;\newcommand{\N}{ {\mathcal N} }&#10;&#10;&#10;\newcommand{\bx}{{\bm{x}}}&#10;\newcommand{\br}{{\bm{r}}}&#10;\newcommand{\bk}{{\bm{k}}}&#10;\newcommand{\bp}{{\bm{p}}}&#10;\newcommand{\bq}{{\bm{q}}}&#10;\newcommand{\integ}{\int\!\!}&#10;&#10;&#10;\newcommand{\F}{ {\mathscr{F}} }&#10;\newcommand{\G}{ {\mathscr{G}} }&#10;\newcommand{\bB}{{\bm{B}}}&#10;\newcommand{\bE}{{\bm{E}}}" hidden="1"/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3">
            <a:extLst>
              <a:ext uri="{FF2B5EF4-FFF2-40B4-BE49-F238E27FC236}">
                <a16:creationId xmlns:a16="http://schemas.microsoft.com/office/drawing/2014/main" id="{43A636AB-1595-4CC3-8C08-B50798CBE2A2}"/>
              </a:ext>
            </a:extLst>
          </p:cNvPr>
          <p:cNvSpPr txBox="1"/>
          <p:nvPr/>
        </p:nvSpPr>
        <p:spPr>
          <a:xfrm>
            <a:off x="1426185" y="5949280"/>
            <a:ext cx="617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00B0F0"/>
                </a:solidFill>
              </a:rPr>
              <a:t>Heavy-Ion Pub @ </a:t>
            </a:r>
            <a:r>
              <a:rPr kumimoji="1" lang="ja-JP" altLang="en-US" sz="2400" dirty="0">
                <a:solidFill>
                  <a:srgbClr val="00B0F0"/>
                </a:solidFill>
              </a:rPr>
              <a:t>奈良女子大、</a:t>
            </a:r>
            <a:r>
              <a:rPr kumimoji="1" lang="en-US" altLang="ja-JP" sz="2400" dirty="0">
                <a:solidFill>
                  <a:srgbClr val="00B0F0"/>
                </a:solidFill>
              </a:rPr>
              <a:t>2019</a:t>
            </a:r>
            <a:r>
              <a:rPr kumimoji="1" lang="ja-JP" altLang="en-US" sz="2400" dirty="0">
                <a:solidFill>
                  <a:srgbClr val="00B0F0"/>
                </a:solidFill>
              </a:rPr>
              <a:t>年</a:t>
            </a:r>
            <a:r>
              <a:rPr kumimoji="1" lang="en-US" altLang="ja-JP" sz="2400" dirty="0">
                <a:solidFill>
                  <a:srgbClr val="00B0F0"/>
                </a:solidFill>
              </a:rPr>
              <a:t>1</a:t>
            </a:r>
            <a:r>
              <a:rPr kumimoji="1" lang="ja-JP" altLang="en-US" sz="2400" dirty="0">
                <a:solidFill>
                  <a:srgbClr val="00B0F0"/>
                </a:solidFill>
              </a:rPr>
              <a:t>月</a:t>
            </a:r>
            <a:r>
              <a:rPr kumimoji="1" lang="en-US" altLang="ja-JP" sz="2400" dirty="0">
                <a:solidFill>
                  <a:srgbClr val="00B0F0"/>
                </a:solidFill>
              </a:rPr>
              <a:t>10</a:t>
            </a:r>
            <a:r>
              <a:rPr kumimoji="1" lang="ja-JP" altLang="en-US" sz="2400" dirty="0">
                <a:solidFill>
                  <a:srgbClr val="00B0F0"/>
                </a:solidFill>
              </a:rPr>
              <a:t>日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316AF9-90CC-4EC2-AA31-C8B3580B6E62}"/>
              </a:ext>
            </a:extLst>
          </p:cNvPr>
          <p:cNvSpPr/>
          <p:nvPr/>
        </p:nvSpPr>
        <p:spPr>
          <a:xfrm>
            <a:off x="1403648" y="1460683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3600" dirty="0">
                <a:solidFill>
                  <a:srgbClr val="00B0F0"/>
                </a:solidFill>
                <a:cs typeface="ＭＳ Ｐゴシック" panose="020B0600070205080204" pitchFamily="50" charset="-128"/>
              </a:rPr>
              <a:t>高強度電磁場中の物理と</a:t>
            </a:r>
            <a:endParaRPr lang="en-US" altLang="ja-JP" sz="3600" dirty="0">
              <a:solidFill>
                <a:srgbClr val="00B0F0"/>
              </a:solidFill>
              <a:cs typeface="ＭＳ Ｐゴシック" panose="020B0600070205080204" pitchFamily="50" charset="-128"/>
            </a:endParaRPr>
          </a:p>
          <a:p>
            <a:r>
              <a:rPr lang="ja-JP" altLang="ja-JP" sz="3600" dirty="0">
                <a:solidFill>
                  <a:srgbClr val="00B0F0"/>
                </a:solidFill>
                <a:cs typeface="ＭＳ Ｐゴシック" panose="020B0600070205080204" pitchFamily="50" charset="-128"/>
              </a:rPr>
              <a:t>相対論的重イオン衝突への応用</a:t>
            </a:r>
            <a:endParaRPr lang="ja-JP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5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1907704" y="97468"/>
            <a:ext cx="5818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7030A0"/>
                </a:solidFill>
              </a:rPr>
              <a:t>Photon propagation in magnetic fields 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1475657" y="1052736"/>
            <a:ext cx="6840759" cy="1025509"/>
            <a:chOff x="2495763" y="747307"/>
            <a:chExt cx="5095341" cy="1025509"/>
          </a:xfrm>
        </p:grpSpPr>
        <p:sp>
          <p:nvSpPr>
            <p:cNvPr id="11" name="角丸四角形 10"/>
            <p:cNvSpPr/>
            <p:nvPr/>
          </p:nvSpPr>
          <p:spPr>
            <a:xfrm>
              <a:off x="2495763" y="747307"/>
              <a:ext cx="5095341" cy="102550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+ Lorentz &amp; Gauge symmetries  </a:t>
              </a:r>
              <a:r>
                <a:rPr lang="en-US" altLang="ja-JP" sz="2400" dirty="0">
                  <a:solidFill>
                    <a:schemeClr val="bg1"/>
                  </a:solidFill>
                  <a:sym typeface="Wingdings" pitchFamily="2" charset="2"/>
                </a:rPr>
                <a:t> n </a:t>
              </a:r>
              <a:r>
                <a:rPr lang="ja-JP" altLang="en-US" sz="2400" dirty="0">
                  <a:solidFill>
                    <a:schemeClr val="bg1"/>
                  </a:solidFill>
                  <a:sym typeface="Wingdings" pitchFamily="2" charset="2"/>
                </a:rPr>
                <a:t>≠ </a:t>
              </a:r>
              <a:r>
                <a:rPr lang="en-US" altLang="ja-JP" sz="2400" dirty="0">
                  <a:solidFill>
                    <a:schemeClr val="bg1"/>
                  </a:solidFill>
                  <a:sym typeface="Wingdings" pitchFamily="2" charset="2"/>
                </a:rPr>
                <a:t>1 in general</a:t>
              </a: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3014962" y="963331"/>
              <a:ext cx="347147" cy="350609"/>
              <a:chOff x="-1440668" y="824689"/>
              <a:chExt cx="534746" cy="529301"/>
            </a:xfrm>
          </p:grpSpPr>
          <p:cxnSp>
            <p:nvCxnSpPr>
              <p:cNvPr id="13" name="直線コネクタ 12"/>
              <p:cNvCxnSpPr/>
              <p:nvPr/>
            </p:nvCxnSpPr>
            <p:spPr>
              <a:xfrm>
                <a:off x="-1409979" y="824689"/>
                <a:ext cx="504057" cy="517248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V="1">
                <a:off x="-1440668" y="824692"/>
                <a:ext cx="534746" cy="529298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角丸四角形 42"/>
          <p:cNvSpPr/>
          <p:nvPr/>
        </p:nvSpPr>
        <p:spPr>
          <a:xfrm>
            <a:off x="1475656" y="2246534"/>
            <a:ext cx="6535502" cy="100699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+ Preferred orientation due to an external B</a:t>
            </a:r>
          </a:p>
          <a:p>
            <a:pPr marL="457200" indent="-457200">
              <a:buFont typeface="Wingdings"/>
              <a:buChar char="à"/>
            </a:pPr>
            <a:r>
              <a:rPr kumimoji="1" lang="en-US" altLang="ja-JP" sz="2800" dirty="0">
                <a:solidFill>
                  <a:schemeClr val="bg1"/>
                </a:solidFill>
                <a:sym typeface="Wingdings" pitchFamily="2" charset="2"/>
              </a:rPr>
              <a:t>``Vacuum birefringence (</a:t>
            </a:r>
            <a:r>
              <a:rPr kumimoji="1" lang="ja-JP" altLang="en-US" sz="2800" dirty="0">
                <a:solidFill>
                  <a:schemeClr val="bg1"/>
                </a:solidFill>
                <a:sym typeface="Wingdings" pitchFamily="2" charset="2"/>
              </a:rPr>
              <a:t>真空複屈折</a:t>
            </a:r>
            <a:r>
              <a:rPr kumimoji="1" lang="en-US" altLang="ja-JP" sz="2800" dirty="0">
                <a:solidFill>
                  <a:schemeClr val="bg1"/>
                </a:solidFill>
                <a:sym typeface="Wingdings" pitchFamily="2" charset="2"/>
              </a:rPr>
              <a:t>)”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686825" y="3521987"/>
            <a:ext cx="7557583" cy="2997489"/>
            <a:chOff x="686825" y="3521987"/>
            <a:chExt cx="7557583" cy="2997489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686825" y="4173567"/>
              <a:ext cx="876713" cy="1902069"/>
              <a:chOff x="971600" y="2987433"/>
              <a:chExt cx="1464764" cy="3177871"/>
            </a:xfrm>
          </p:grpSpPr>
          <p:sp>
            <p:nvSpPr>
              <p:cNvPr id="65" name="上矢印 64"/>
              <p:cNvSpPr/>
              <p:nvPr/>
            </p:nvSpPr>
            <p:spPr>
              <a:xfrm>
                <a:off x="1356244" y="2987433"/>
                <a:ext cx="1080120" cy="2466226"/>
              </a:xfrm>
              <a:prstGeom prst="upArrow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971600" y="5642084"/>
                <a:ext cx="1413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>
                    <a:solidFill>
                      <a:srgbClr val="00B050"/>
                    </a:solidFill>
                  </a:rPr>
                  <a:t>Strong B</a:t>
                </a:r>
                <a:endParaRPr kumimoji="1" lang="ja-JP" altLang="en-US" sz="28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2267744" y="3521987"/>
              <a:ext cx="1744525" cy="2787333"/>
              <a:chOff x="1825950" y="1844824"/>
              <a:chExt cx="2674042" cy="4680520"/>
            </a:xfrm>
          </p:grpSpPr>
          <p:sp>
            <p:nvSpPr>
              <p:cNvPr id="68" name="正方形/長方形 67"/>
              <p:cNvSpPr/>
              <p:nvPr/>
            </p:nvSpPr>
            <p:spPr>
              <a:xfrm>
                <a:off x="1825950" y="1844824"/>
                <a:ext cx="2674042" cy="4680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0" name="グループ化 69"/>
              <p:cNvGrpSpPr/>
              <p:nvPr/>
            </p:nvGrpSpPr>
            <p:grpSpPr>
              <a:xfrm>
                <a:off x="2238059" y="2024864"/>
                <a:ext cx="1925119" cy="4428472"/>
                <a:chOff x="-1457367" y="992746"/>
                <a:chExt cx="1925118" cy="4428472"/>
              </a:xfrm>
            </p:grpSpPr>
            <p:sp>
              <p:nvSpPr>
                <p:cNvPr id="80" name="円柱 79"/>
                <p:cNvSpPr/>
                <p:nvPr/>
              </p:nvSpPr>
              <p:spPr>
                <a:xfrm>
                  <a:off x="-591308" y="992746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円柱 80"/>
                <p:cNvSpPr/>
                <p:nvPr/>
              </p:nvSpPr>
              <p:spPr>
                <a:xfrm>
                  <a:off x="-591309" y="186882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円柱 81"/>
                <p:cNvSpPr/>
                <p:nvPr/>
              </p:nvSpPr>
              <p:spPr>
                <a:xfrm>
                  <a:off x="-881303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円柱 82"/>
                <p:cNvSpPr/>
                <p:nvPr/>
              </p:nvSpPr>
              <p:spPr>
                <a:xfrm>
                  <a:off x="-1169335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円柱 83"/>
                <p:cNvSpPr/>
                <p:nvPr/>
              </p:nvSpPr>
              <p:spPr>
                <a:xfrm>
                  <a:off x="12478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円柱 84"/>
                <p:cNvSpPr/>
                <p:nvPr/>
              </p:nvSpPr>
              <p:spPr>
                <a:xfrm>
                  <a:off x="-275554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円柱 85"/>
                <p:cNvSpPr/>
                <p:nvPr/>
              </p:nvSpPr>
              <p:spPr>
                <a:xfrm>
                  <a:off x="-582440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円柱 86"/>
                <p:cNvSpPr/>
                <p:nvPr/>
              </p:nvSpPr>
              <p:spPr>
                <a:xfrm>
                  <a:off x="-275554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円柱 87"/>
                <p:cNvSpPr/>
                <p:nvPr/>
              </p:nvSpPr>
              <p:spPr>
                <a:xfrm>
                  <a:off x="288802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円柱 88"/>
                <p:cNvSpPr/>
                <p:nvPr/>
              </p:nvSpPr>
              <p:spPr>
                <a:xfrm>
                  <a:off x="-1457367" y="136476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円柱 89"/>
                <p:cNvSpPr/>
                <p:nvPr/>
              </p:nvSpPr>
              <p:spPr>
                <a:xfrm>
                  <a:off x="-881303" y="143677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円柱 90"/>
                <p:cNvSpPr/>
                <p:nvPr/>
              </p:nvSpPr>
              <p:spPr>
                <a:xfrm>
                  <a:off x="-58244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円柱 91"/>
                <p:cNvSpPr/>
                <p:nvPr/>
              </p:nvSpPr>
              <p:spPr>
                <a:xfrm>
                  <a:off x="54801" y="158078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円柱 92"/>
                <p:cNvSpPr/>
                <p:nvPr/>
              </p:nvSpPr>
              <p:spPr>
                <a:xfrm>
                  <a:off x="-1169336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円柱 93"/>
                <p:cNvSpPr/>
                <p:nvPr/>
              </p:nvSpPr>
              <p:spPr>
                <a:xfrm>
                  <a:off x="-1165767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円柱 94"/>
                <p:cNvSpPr/>
                <p:nvPr/>
              </p:nvSpPr>
              <p:spPr>
                <a:xfrm>
                  <a:off x="-881303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円柱 95"/>
                <p:cNvSpPr/>
                <p:nvPr/>
              </p:nvSpPr>
              <p:spPr>
                <a:xfrm>
                  <a:off x="-591310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円柱 96"/>
                <p:cNvSpPr/>
                <p:nvPr/>
              </p:nvSpPr>
              <p:spPr>
                <a:xfrm>
                  <a:off x="-270500" y="18498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円柱 97"/>
                <p:cNvSpPr/>
                <p:nvPr/>
              </p:nvSpPr>
              <p:spPr>
                <a:xfrm>
                  <a:off x="-1177208" y="2052151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円柱 98"/>
                <p:cNvSpPr/>
                <p:nvPr/>
              </p:nvSpPr>
              <p:spPr>
                <a:xfrm>
                  <a:off x="-1452313" y="176574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円柱 99"/>
                <p:cNvSpPr/>
                <p:nvPr/>
              </p:nvSpPr>
              <p:spPr>
                <a:xfrm>
                  <a:off x="-881303" y="218085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円柱 100"/>
                <p:cNvSpPr/>
                <p:nvPr/>
              </p:nvSpPr>
              <p:spPr>
                <a:xfrm>
                  <a:off x="-265209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円柱 101"/>
                <p:cNvSpPr/>
                <p:nvPr/>
              </p:nvSpPr>
              <p:spPr>
                <a:xfrm>
                  <a:off x="54800" y="19117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円柱 102"/>
                <p:cNvSpPr/>
                <p:nvPr/>
              </p:nvSpPr>
              <p:spPr>
                <a:xfrm>
                  <a:off x="29405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04" name="フリーフォーム 103"/>
            <p:cNvSpPr/>
            <p:nvPr/>
          </p:nvSpPr>
          <p:spPr>
            <a:xfrm rot="19562307" flipH="1" flipV="1">
              <a:off x="1825845" y="5125126"/>
              <a:ext cx="1360373" cy="186666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5" name="Picture 2" descr="http://skullsinthestars.files.wordpress.com/2008/06/polarizer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402" y="4024933"/>
              <a:ext cx="3908006" cy="1668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テキスト ボックス 105"/>
            <p:cNvSpPr txBox="1"/>
            <p:nvPr/>
          </p:nvSpPr>
          <p:spPr>
            <a:xfrm>
              <a:off x="6277939" y="5996256"/>
              <a:ext cx="14486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Polarizer</a:t>
              </a:r>
              <a:endParaRPr kumimoji="1" lang="ja-JP" altLang="en-US" sz="2800" dirty="0"/>
            </a:p>
          </p:txBody>
        </p:sp>
        <p:cxnSp>
          <p:nvCxnSpPr>
            <p:cNvPr id="42" name="直線矢印コネクタ 41"/>
            <p:cNvCxnSpPr/>
            <p:nvPr/>
          </p:nvCxnSpPr>
          <p:spPr bwMode="auto">
            <a:xfrm>
              <a:off x="3163593" y="4469183"/>
              <a:ext cx="11170" cy="7492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65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862326" y="79524"/>
            <a:ext cx="544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Physics of vacuum in external strong fields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-450304" y="620688"/>
            <a:ext cx="595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Consequences of Dirac’s Theory of the Positron</a:t>
            </a:r>
          </a:p>
          <a:p>
            <a:pPr algn="ctr"/>
            <a:r>
              <a:rPr lang="de-DE" altLang="ja-JP" dirty="0">
                <a:solidFill>
                  <a:schemeClr val="accent5">
                    <a:lumMod val="75000"/>
                  </a:schemeClr>
                </a:solidFill>
              </a:rPr>
              <a:t>W. Heisenberg and H. Euler in Leipzig1</a:t>
            </a:r>
          </a:p>
          <a:p>
            <a:pPr algn="ctr"/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22. December 1935</a:t>
            </a:r>
            <a:endParaRPr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9955" y="5080828"/>
            <a:ext cx="4229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accent1">
                    <a:lumMod val="75000"/>
                  </a:schemeClr>
                </a:solidFill>
              </a:rPr>
              <a:t>Heisenberg-Euler effective </a:t>
            </a:r>
            <a:r>
              <a:rPr kumimoji="1" lang="en-US" altLang="ja-JP" sz="1600" dirty="0" err="1">
                <a:solidFill>
                  <a:schemeClr val="accent1">
                    <a:lumMod val="75000"/>
                  </a:schemeClr>
                </a:solidFill>
              </a:rPr>
              <a:t>Lagrangian</a:t>
            </a:r>
            <a:endParaRPr kumimoji="1" lang="en-US" altLang="ja-JP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en-US" altLang="ja-JP" sz="16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altLang="ja-JP" sz="1600" dirty="0" err="1">
                <a:solidFill>
                  <a:schemeClr val="accent1">
                    <a:lumMod val="75000"/>
                  </a:schemeClr>
                </a:solidFill>
              </a:rPr>
              <a:t>resummation</a:t>
            </a:r>
            <a:r>
              <a:rPr lang="en-US" altLang="ja-JP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sz="1600" dirty="0" err="1">
                <a:solidFill>
                  <a:schemeClr val="accent1">
                    <a:lumMod val="75000"/>
                  </a:schemeClr>
                </a:solidFill>
              </a:rPr>
              <a:t>wrt</a:t>
            </a:r>
            <a:r>
              <a:rPr lang="en-US" altLang="ja-JP" sz="1600" dirty="0">
                <a:solidFill>
                  <a:schemeClr val="accent1">
                    <a:lumMod val="75000"/>
                  </a:schemeClr>
                </a:solidFill>
              </a:rPr>
              <a:t> the number of external legs</a:t>
            </a:r>
            <a:endParaRPr kumimoji="1" lang="ja-JP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4" y="1550148"/>
            <a:ext cx="4990944" cy="353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グループ化 25"/>
          <p:cNvGrpSpPr/>
          <p:nvPr/>
        </p:nvGrpSpPr>
        <p:grpSpPr>
          <a:xfrm>
            <a:off x="151744" y="5733256"/>
            <a:ext cx="4708288" cy="540891"/>
            <a:chOff x="683568" y="1196752"/>
            <a:chExt cx="7870669" cy="90418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830" y="1228669"/>
              <a:ext cx="3423713" cy="752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正方形/長方形 24"/>
            <p:cNvSpPr/>
            <p:nvPr/>
          </p:nvSpPr>
          <p:spPr>
            <a:xfrm>
              <a:off x="683568" y="1196752"/>
              <a:ext cx="7870669" cy="904187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 descr="\begin{document}&#10;\begin{align*}&#10;i S_{\rm 1-loop} = \ln \left[ \det ( i \slashed D - m ) \right] = 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460" y="1473227"/>
              <a:ext cx="3892564" cy="371597"/>
            </a:xfrm>
            <a:prstGeom prst="rect">
              <a:avLst/>
            </a:prstGeom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207460" y="6444044"/>
            <a:ext cx="501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Correct manipulation of a UV divergence in 1935!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122350" y="1007439"/>
            <a:ext cx="7061421" cy="5445897"/>
            <a:chOff x="5122350" y="764704"/>
            <a:chExt cx="7061421" cy="544589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764704"/>
              <a:ext cx="3981450" cy="126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グループ化 11"/>
            <p:cNvGrpSpPr/>
            <p:nvPr/>
          </p:nvGrpSpPr>
          <p:grpSpPr>
            <a:xfrm>
              <a:off x="5428392" y="2627743"/>
              <a:ext cx="3457714" cy="2295525"/>
              <a:chOff x="5335374" y="3347823"/>
              <a:chExt cx="3457714" cy="2295525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3347823"/>
                <a:ext cx="3429000" cy="2295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正方形/長方形 13"/>
              <p:cNvSpPr/>
              <p:nvPr/>
            </p:nvSpPr>
            <p:spPr>
              <a:xfrm>
                <a:off x="5335374" y="5144027"/>
                <a:ext cx="3457714" cy="499321"/>
              </a:xfrm>
              <a:prstGeom prst="rect">
                <a:avLst/>
              </a:prstGeom>
              <a:solidFill>
                <a:srgbClr val="FF66C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5" name="図 14" descr="\begin{document}&#10;Critical field: $E_c = \frac{m^2}{e}$&#10;\end{document}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5808981"/>
              <a:ext cx="2859243" cy="401620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5122350" y="5220489"/>
              <a:ext cx="40581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7030A0"/>
                  </a:solidFill>
                </a:rPr>
                <a:t>General formula within 1-loop &amp; constant field</a:t>
              </a:r>
            </a:p>
            <a:p>
              <a:r>
                <a:rPr lang="en-US" altLang="ja-JP" sz="1600" dirty="0">
                  <a:solidFill>
                    <a:srgbClr val="7030A0"/>
                  </a:solidFill>
                </a:rPr>
                <a:t>obtained by the “proper-time method”.</a:t>
              </a:r>
              <a:endParaRPr kumimoji="1" lang="ja-JP" altLang="en-US" sz="1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835696" y="685984"/>
            <a:ext cx="5485910" cy="5760823"/>
            <a:chOff x="1608385" y="541189"/>
            <a:chExt cx="6192688" cy="6503020"/>
          </a:xfrm>
        </p:grpSpPr>
        <p:sp>
          <p:nvSpPr>
            <p:cNvPr id="3" name="正方形/長方形 2"/>
            <p:cNvSpPr/>
            <p:nvPr/>
          </p:nvSpPr>
          <p:spPr bwMode="auto">
            <a:xfrm>
              <a:off x="1608385" y="541189"/>
              <a:ext cx="6192688" cy="65030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2014811" y="602145"/>
              <a:ext cx="5266619" cy="4823732"/>
              <a:chOff x="1605337" y="414262"/>
              <a:chExt cx="5266619" cy="4823732"/>
            </a:xfrm>
            <a:solidFill>
              <a:schemeClr val="bg1"/>
            </a:solidFill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5337" y="414262"/>
                <a:ext cx="5266619" cy="18974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025" y="1661445"/>
                <a:ext cx="3856530" cy="35765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9868" y="5209800"/>
              <a:ext cx="3290486" cy="151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8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15681" y="2420888"/>
            <a:ext cx="3312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/>
              <a:t>Basic framework</a:t>
            </a:r>
            <a:endParaRPr kumimoji="1" lang="ja-JP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29284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テキスト ボックス 53"/>
          <p:cNvSpPr txBox="1"/>
          <p:nvPr/>
        </p:nvSpPr>
        <p:spPr>
          <a:xfrm>
            <a:off x="1990947" y="188640"/>
            <a:ext cx="558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B0F0"/>
                </a:solidFill>
              </a:rPr>
              <a:t>Photon propagation in strong B</a:t>
            </a:r>
            <a:endParaRPr kumimoji="1" lang="en-US" altLang="ja-JP" sz="3200" i="1" dirty="0">
              <a:solidFill>
                <a:srgbClr val="00B0F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442" y="2780928"/>
            <a:ext cx="3801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u="sng" dirty="0">
                <a:solidFill>
                  <a:srgbClr val="00B0F0"/>
                </a:solidFill>
              </a:rPr>
              <a:t>Quantum effects in magnetic fields</a:t>
            </a:r>
            <a:endParaRPr kumimoji="1" lang="ja-JP" altLang="en-US" sz="2000" i="1" u="sng" dirty="0">
              <a:solidFill>
                <a:srgbClr val="00B0F0"/>
              </a:solidFill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704318" y="1040182"/>
            <a:ext cx="7956884" cy="1696254"/>
            <a:chOff x="611560" y="5045114"/>
            <a:chExt cx="7956884" cy="1696254"/>
          </a:xfrm>
        </p:grpSpPr>
        <p:sp>
          <p:nvSpPr>
            <p:cNvPr id="59" name="テキスト ボックス 58"/>
            <p:cNvSpPr txBox="1"/>
            <p:nvPr/>
          </p:nvSpPr>
          <p:spPr>
            <a:xfrm>
              <a:off x="611560" y="5651956"/>
              <a:ext cx="3567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u="sng" dirty="0">
                  <a:solidFill>
                    <a:srgbClr val="0091FE"/>
                  </a:solidFill>
                </a:rPr>
                <a:t>Photon </a:t>
              </a:r>
              <a:r>
                <a:rPr kumimoji="1" lang="en-US" altLang="ja-JP" i="1" u="sng" dirty="0">
                  <a:solidFill>
                    <a:srgbClr val="0091FE"/>
                  </a:solidFill>
                </a:rPr>
                <a:t>vacuum polarization tensor: </a:t>
              </a:r>
              <a:endParaRPr kumimoji="1" lang="ja-JP" altLang="en-US" i="1" u="sng" dirty="0">
                <a:solidFill>
                  <a:srgbClr val="0091FE"/>
                </a:solidFill>
              </a:endParaRPr>
            </a:p>
          </p:txBody>
        </p:sp>
        <p:sp>
          <p:nvSpPr>
            <p:cNvPr id="60" name="テキスト ボックス 1"/>
            <p:cNvSpPr txBox="1">
              <a:spLocks noChangeArrowheads="1"/>
            </p:cNvSpPr>
            <p:nvPr/>
          </p:nvSpPr>
          <p:spPr bwMode="auto">
            <a:xfrm>
              <a:off x="611560" y="5045114"/>
              <a:ext cx="25813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i="1" u="sng" dirty="0">
                  <a:solidFill>
                    <a:srgbClr val="0091FE"/>
                  </a:solidFill>
                  <a:latin typeface="Calibri" pitchFamily="34" charset="0"/>
                </a:rPr>
                <a:t>Modified Maxwell eq. :</a:t>
              </a:r>
              <a:endParaRPr lang="ja-JP" altLang="en-US" sz="2000" i="1" u="sng" dirty="0">
                <a:solidFill>
                  <a:srgbClr val="0091FE"/>
                </a:solidFill>
                <a:latin typeface="Calibri" pitchFamily="34" charset="0"/>
              </a:endParaRPr>
            </a:p>
          </p:txBody>
        </p:sp>
        <p:pic>
          <p:nvPicPr>
            <p:cNvPr id="61" name="図 60" descr="\begin{document}&#10;\begin{align*}&#10;\left\{ \ &#10; q^2 \eta^{\mu\nu} - q^\mu q^\nu - \Pi_{\rm ex}^{\mu\nu} (q^2) &#10;\ \right\}&#10;A_\nu(q) = 0&#10;\end{align*}&#10;\end{document}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5101154"/>
              <a:ext cx="4305766" cy="330029"/>
            </a:xfrm>
            <a:prstGeom prst="rect">
              <a:avLst/>
            </a:prstGeom>
          </p:spPr>
        </p:pic>
        <p:sp>
          <p:nvSpPr>
            <p:cNvPr id="62" name="角丸四角形吹き出し 61"/>
            <p:cNvSpPr/>
            <p:nvPr/>
          </p:nvSpPr>
          <p:spPr>
            <a:xfrm>
              <a:off x="6156176" y="5651956"/>
              <a:ext cx="2412268" cy="489225"/>
            </a:xfrm>
            <a:prstGeom prst="wedgeRoundRectCallout">
              <a:avLst>
                <a:gd name="adj1" fmla="val -41941"/>
                <a:gd name="adj2" fmla="val 75390"/>
                <a:gd name="adj3" fmla="val 16667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Dressed propagators </a:t>
              </a:r>
            </a:p>
            <a:p>
              <a:pPr algn="ctr"/>
              <a:r>
                <a:rPr kumimoji="1" lang="en-US" altLang="ja-JP" dirty="0"/>
                <a:t>in </a:t>
              </a:r>
              <a:r>
                <a:rPr kumimoji="1" lang="en-US" altLang="ja-JP" dirty="0" err="1"/>
                <a:t>Furry’s</a:t>
              </a:r>
              <a:r>
                <a:rPr kumimoji="1" lang="en-US" altLang="ja-JP" dirty="0"/>
                <a:t> picture</a:t>
              </a:r>
              <a:endParaRPr kumimoji="1" lang="ja-JP" altLang="en-US" dirty="0"/>
            </a:p>
          </p:txBody>
        </p:sp>
        <p:pic>
          <p:nvPicPr>
            <p:cNvPr id="63" name="図 62" descr="\begin{document}&#10;\begin{align*}&#10;i \Pi_{\rm ex}^{\mu\nu} (q) = %- (-ie)^2&#10;e^2&#10;\int \frac{d^4p}{(2\pi)^4}&#10;{\rm Tr} \left[ \ &#10;\gamma^{\mu} G(p|A) \gamma^{\nu} G( p+q |A)&#10;\ \right]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336" y="6141181"/>
              <a:ext cx="5182932" cy="600187"/>
            </a:xfrm>
            <a:prstGeom prst="rect">
              <a:avLst/>
            </a:prstGeom>
          </p:spPr>
        </p:pic>
      </p:grpSp>
      <p:grpSp>
        <p:nvGrpSpPr>
          <p:cNvPr id="4" name="グループ化 3"/>
          <p:cNvGrpSpPr/>
          <p:nvPr/>
        </p:nvGrpSpPr>
        <p:grpSpPr>
          <a:xfrm>
            <a:off x="-324544" y="3212976"/>
            <a:ext cx="6059907" cy="3437143"/>
            <a:chOff x="1032373" y="3376233"/>
            <a:chExt cx="6059907" cy="3437143"/>
          </a:xfrm>
        </p:grpSpPr>
        <p:sp>
          <p:nvSpPr>
            <p:cNvPr id="7" name="フローチャート : 磁気ディスク 6"/>
            <p:cNvSpPr/>
            <p:nvPr/>
          </p:nvSpPr>
          <p:spPr>
            <a:xfrm>
              <a:off x="1032373" y="3376233"/>
              <a:ext cx="6059907" cy="3437143"/>
            </a:xfrm>
            <a:prstGeom prst="flowChartMagneticDisk">
              <a:avLst/>
            </a:prstGeom>
            <a:gradFill flip="none" rotWithShape="1">
              <a:gsLst>
                <a:gs pos="0">
                  <a:srgbClr val="00B0F0">
                    <a:alpha val="66000"/>
                  </a:srgbClr>
                </a:gs>
                <a:gs pos="58000">
                  <a:srgbClr val="00B0F0">
                    <a:lumMod val="33000"/>
                    <a:lumOff val="67000"/>
                    <a:alpha val="90000"/>
                  </a:srgbClr>
                </a:gs>
                <a:gs pos="91000">
                  <a:schemeClr val="tx2">
                    <a:lumMod val="7000"/>
                    <a:lumOff val="93000"/>
                    <a:alpha val="5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3" name="グループ化 32"/>
            <p:cNvGrpSpPr/>
            <p:nvPr/>
          </p:nvGrpSpPr>
          <p:grpSpPr>
            <a:xfrm rot="1563995">
              <a:off x="2592164" y="4702129"/>
              <a:ext cx="2903861" cy="1133911"/>
              <a:chOff x="2843938" y="2414429"/>
              <a:chExt cx="1731153" cy="675987"/>
            </a:xfrm>
          </p:grpSpPr>
          <p:sp>
            <p:nvSpPr>
              <p:cNvPr id="21" name="円/楕円 20"/>
              <p:cNvSpPr/>
              <p:nvPr/>
            </p:nvSpPr>
            <p:spPr>
              <a:xfrm rot="9328246">
                <a:off x="3407295" y="2415070"/>
                <a:ext cx="584529" cy="584529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 rot="20143952" flipH="1">
                <a:off x="2843938" y="2955314"/>
                <a:ext cx="625447" cy="135102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 rot="20143952" flipH="1">
                <a:off x="3949644" y="2414429"/>
                <a:ext cx="625447" cy="135102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2" name="グループ化 91"/>
            <p:cNvGrpSpPr/>
            <p:nvPr/>
          </p:nvGrpSpPr>
          <p:grpSpPr>
            <a:xfrm>
              <a:off x="3063981" y="4339759"/>
              <a:ext cx="707274" cy="320965"/>
              <a:chOff x="5267450" y="3810639"/>
              <a:chExt cx="848735" cy="391695"/>
            </a:xfrm>
          </p:grpSpPr>
          <p:sp>
            <p:nvSpPr>
              <p:cNvPr id="65" name="フリーフォーム 64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0" name="グループ化 89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9" name="直線コネクタ 8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10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コネクタ 88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" name="グループ化 92"/>
            <p:cNvGrpSpPr/>
            <p:nvPr/>
          </p:nvGrpSpPr>
          <p:grpSpPr>
            <a:xfrm rot="2025675">
              <a:off x="3498032" y="4164376"/>
              <a:ext cx="707274" cy="320965"/>
              <a:chOff x="5267450" y="3810639"/>
              <a:chExt cx="848735" cy="391695"/>
            </a:xfrm>
          </p:grpSpPr>
          <p:sp>
            <p:nvSpPr>
              <p:cNvPr id="94" name="フリーフォーム 93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5" name="グループ化 94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96" name="直線コネクタ 95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線コネクタ 96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97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98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0" name="グループ化 99"/>
            <p:cNvGrpSpPr/>
            <p:nvPr/>
          </p:nvGrpSpPr>
          <p:grpSpPr>
            <a:xfrm rot="3671051">
              <a:off x="3965968" y="4160843"/>
              <a:ext cx="707274" cy="320965"/>
              <a:chOff x="5267450" y="3810639"/>
              <a:chExt cx="848735" cy="391695"/>
            </a:xfrm>
          </p:grpSpPr>
          <p:sp>
            <p:nvSpPr>
              <p:cNvPr id="101" name="フリーフォーム 100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2" name="グループ化 101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103" name="直線コネクタ 102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コネクタ 103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線コネクタ 104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線コネクタ 105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8" name="テキスト ボックス 107"/>
            <p:cNvSpPr txBox="1"/>
            <p:nvPr/>
          </p:nvSpPr>
          <p:spPr>
            <a:xfrm rot="2319524">
              <a:off x="4312504" y="4620132"/>
              <a:ext cx="7047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0070C0"/>
                  </a:solidFill>
                </a:rPr>
                <a:t>・・・</a:t>
              </a:r>
              <a:endParaRPr kumimoji="1" lang="ja-JP" altLang="en-US" sz="1600" dirty="0">
                <a:solidFill>
                  <a:srgbClr val="0070C0"/>
                </a:solidFill>
              </a:endParaRPr>
            </a:p>
          </p:txBody>
        </p:sp>
        <p:grpSp>
          <p:nvGrpSpPr>
            <p:cNvPr id="109" name="グループ化 108"/>
            <p:cNvGrpSpPr/>
            <p:nvPr/>
          </p:nvGrpSpPr>
          <p:grpSpPr>
            <a:xfrm rot="16962263">
              <a:off x="3003611" y="5599596"/>
              <a:ext cx="707274" cy="320965"/>
              <a:chOff x="5267450" y="3810639"/>
              <a:chExt cx="848735" cy="391695"/>
            </a:xfrm>
          </p:grpSpPr>
          <p:sp>
            <p:nvSpPr>
              <p:cNvPr id="110" name="フリーフォーム 109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1" name="グループ化 110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112" name="直線コネクタ 111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線コネクタ 112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コネクタ 113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線コネクタ 114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6" name="グループ化 115"/>
            <p:cNvGrpSpPr/>
            <p:nvPr/>
          </p:nvGrpSpPr>
          <p:grpSpPr>
            <a:xfrm rot="15053549">
              <a:off x="3321046" y="5864528"/>
              <a:ext cx="707274" cy="320965"/>
              <a:chOff x="5267450" y="3810639"/>
              <a:chExt cx="848735" cy="391695"/>
            </a:xfrm>
          </p:grpSpPr>
          <p:sp>
            <p:nvSpPr>
              <p:cNvPr id="117" name="フリーフォーム 116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8" name="グループ化 117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119" name="直線コネクタ 118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コネクタ 119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コネクタ 120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線コネクタ 121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3" name="グループ化 122"/>
            <p:cNvGrpSpPr/>
            <p:nvPr/>
          </p:nvGrpSpPr>
          <p:grpSpPr>
            <a:xfrm rot="13724969">
              <a:off x="3732165" y="5934775"/>
              <a:ext cx="707274" cy="320965"/>
              <a:chOff x="5267450" y="3810639"/>
              <a:chExt cx="848735" cy="391695"/>
            </a:xfrm>
          </p:grpSpPr>
          <p:sp>
            <p:nvSpPr>
              <p:cNvPr id="124" name="フリーフォーム 123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5" name="グループ化 124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126" name="直線コネクタ 125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コネクタ 126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コネクタ 127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0" name="テキスト ボックス 129"/>
            <p:cNvSpPr txBox="1"/>
            <p:nvPr/>
          </p:nvSpPr>
          <p:spPr>
            <a:xfrm rot="8322516">
              <a:off x="4092039" y="5636320"/>
              <a:ext cx="7047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0070C0"/>
                  </a:solidFill>
                </a:rPr>
                <a:t>・・・</a:t>
              </a:r>
              <a:endParaRPr kumimoji="1" lang="ja-JP" alt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739853" y="3892986"/>
              <a:ext cx="452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>
                  <a:solidFill>
                    <a:srgbClr val="0070C0"/>
                  </a:solidFill>
                </a:rPr>
                <a:t>eB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3347864" y="3604954"/>
              <a:ext cx="452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>
                  <a:solidFill>
                    <a:srgbClr val="0070C0"/>
                  </a:solidFill>
                </a:rPr>
                <a:t>e</a:t>
              </a:r>
              <a:r>
                <a:rPr kumimoji="1" lang="en-US" altLang="ja-JP" sz="2000" dirty="0" err="1">
                  <a:solidFill>
                    <a:srgbClr val="0070C0"/>
                  </a:solidFill>
                </a:rPr>
                <a:t>B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4067944" y="3532946"/>
              <a:ext cx="452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>
                  <a:solidFill>
                    <a:srgbClr val="0070C0"/>
                  </a:solidFill>
                </a:rPr>
                <a:t>eB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419872" y="5567100"/>
            <a:ext cx="5845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 Large B compensates </a:t>
            </a:r>
            <a:r>
              <a:rPr kumimoji="1" lang="en-US" altLang="ja-JP" sz="2400" dirty="0"/>
              <a:t>the suppression by “e”.</a:t>
            </a:r>
          </a:p>
          <a:p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lang="en-US" altLang="ja-JP" sz="2400" dirty="0"/>
              <a:t>Break-down of the naïve perturbation</a:t>
            </a:r>
          </a:p>
          <a:p>
            <a:r>
              <a:rPr lang="en-US" altLang="ja-JP" sz="2400" dirty="0">
                <a:sym typeface="Wingdings" panose="05000000000000000000" pitchFamily="2" charset="2"/>
              </a:rPr>
              <a:t> Needs a </a:t>
            </a:r>
            <a:r>
              <a:rPr lang="en-US" altLang="ja-JP" sz="2400" dirty="0" err="1">
                <a:sym typeface="Wingdings" panose="05000000000000000000" pitchFamily="2" charset="2"/>
              </a:rPr>
              <a:t>resummation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2916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 bwMode="auto">
          <a:xfrm>
            <a:off x="5076056" y="2346625"/>
            <a:ext cx="936104" cy="866351"/>
          </a:xfrm>
          <a:prstGeom prst="roundRect">
            <a:avLst/>
          </a:prstGeom>
          <a:solidFill>
            <a:srgbClr val="00B0F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5616" y="45750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Proper-time method for external strong fields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60232" y="1433548"/>
            <a:ext cx="199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50"/>
                </a:solidFill>
              </a:rPr>
              <a:t>Schwinger (1951)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pic>
        <p:nvPicPr>
          <p:cNvPr id="15" name="図 14" descr="\begin{document}&#10;\begin{eqnarray}&#10;G(p|A) &amp;=&amp; \frac{i\left( \slashed p - e \slashed A + m \right) }&#10;{ ( \slashed p - e \slashed A )^2 - m^2 + i \epsilon } &#10;\nonumber &#10;\\&#10;&amp;=&amp; i\left( \slashed p - e \slashed A + m \right) \times \frac{1}{i}&#10;\int_0^\infty \!\! d\tau \ e^{ i \tau \left\{ (\slashed p -e \slashed A )^2 - (m^2-i\varepsilon ) \right\} } &#10;\nonumber &#10;\end{eqnarray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42554" cy="173270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116969" y="4221088"/>
            <a:ext cx="4910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Nonlinear </a:t>
            </a:r>
            <a:r>
              <a:rPr lang="en-US" altLang="ja-JP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wrt</a:t>
            </a:r>
            <a:r>
              <a:rPr kumimoji="1"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kumimoji="1"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external fields</a:t>
            </a:r>
            <a:endParaRPr kumimoji="1" lang="ja-JP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図 4" descr="\begin{document}&#10;{\blue $\tau$ : proper-time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2781705" cy="37021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BB7824-D324-439F-AE37-1E1DBBBC8C88}"/>
              </a:ext>
            </a:extLst>
          </p:cNvPr>
          <p:cNvGrpSpPr/>
          <p:nvPr/>
        </p:nvGrpSpPr>
        <p:grpSpPr>
          <a:xfrm>
            <a:off x="2080319" y="5160307"/>
            <a:ext cx="5199385" cy="1214061"/>
            <a:chOff x="1835696" y="774779"/>
            <a:chExt cx="5199385" cy="1214061"/>
          </a:xfrm>
        </p:grpSpPr>
        <p:grpSp>
          <p:nvGrpSpPr>
            <p:cNvPr id="17" name="グループ化 99">
              <a:extLst>
                <a:ext uri="{FF2B5EF4-FFF2-40B4-BE49-F238E27FC236}">
                  <a16:creationId xmlns:a16="http://schemas.microsoft.com/office/drawing/2014/main" id="{C1B71900-C2DF-4F10-9694-A139093BE332}"/>
                </a:ext>
              </a:extLst>
            </p:cNvPr>
            <p:cNvGrpSpPr/>
            <p:nvPr/>
          </p:nvGrpSpPr>
          <p:grpSpPr>
            <a:xfrm rot="3036739">
              <a:off x="3881353" y="1396969"/>
              <a:ext cx="707274" cy="320965"/>
              <a:chOff x="5267450" y="3810639"/>
              <a:chExt cx="848735" cy="391695"/>
            </a:xfrm>
          </p:grpSpPr>
          <p:sp>
            <p:nvSpPr>
              <p:cNvPr id="43" name="フリーフォーム 100">
                <a:extLst>
                  <a:ext uri="{FF2B5EF4-FFF2-40B4-BE49-F238E27FC236}">
                    <a16:creationId xmlns:a16="http://schemas.microsoft.com/office/drawing/2014/main" id="{29335DDA-C979-41A5-B25B-5B801AE759F3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4" name="グループ化 101">
                <a:extLst>
                  <a:ext uri="{FF2B5EF4-FFF2-40B4-BE49-F238E27FC236}">
                    <a16:creationId xmlns:a16="http://schemas.microsoft.com/office/drawing/2014/main" id="{2B27BE87-0799-4A1A-9ADF-F1C12D753429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45" name="直線コネクタ 102">
                  <a:extLst>
                    <a:ext uri="{FF2B5EF4-FFF2-40B4-BE49-F238E27FC236}">
                      <a16:creationId xmlns:a16="http://schemas.microsoft.com/office/drawing/2014/main" id="{F4451C69-CBE8-48D1-9426-2612315BEF11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103">
                  <a:extLst>
                    <a:ext uri="{FF2B5EF4-FFF2-40B4-BE49-F238E27FC236}">
                      <a16:creationId xmlns:a16="http://schemas.microsoft.com/office/drawing/2014/main" id="{6A0587F2-771C-4432-86FA-0B750A363D2C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104">
                  <a:extLst>
                    <a:ext uri="{FF2B5EF4-FFF2-40B4-BE49-F238E27FC236}">
                      <a16:creationId xmlns:a16="http://schemas.microsoft.com/office/drawing/2014/main" id="{960DE6BF-1449-4DCB-A877-28297CF43CF0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105">
                  <a:extLst>
                    <a:ext uri="{FF2B5EF4-FFF2-40B4-BE49-F238E27FC236}">
                      <a16:creationId xmlns:a16="http://schemas.microsoft.com/office/drawing/2014/main" id="{1D336330-6672-497D-91F4-B2A542FD59E3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テキスト ボックス 131">
              <a:extLst>
                <a:ext uri="{FF2B5EF4-FFF2-40B4-BE49-F238E27FC236}">
                  <a16:creationId xmlns:a16="http://schemas.microsoft.com/office/drawing/2014/main" id="{B8AA2849-B0D8-4D5F-9739-DDCA080D641C}"/>
                </a:ext>
              </a:extLst>
            </p:cNvPr>
            <p:cNvSpPr txBox="1"/>
            <p:nvPr/>
          </p:nvSpPr>
          <p:spPr>
            <a:xfrm>
              <a:off x="3901040" y="790551"/>
              <a:ext cx="452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>
                  <a:solidFill>
                    <a:srgbClr val="0070C0"/>
                  </a:solidFill>
                </a:rPr>
                <a:t>eB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4628CC-6D2A-4FA6-97D5-155038E892A2}"/>
                </a:ext>
              </a:extLst>
            </p:cNvPr>
            <p:cNvCxnSpPr>
              <a:cxnSpLocks/>
            </p:cNvCxnSpPr>
            <p:nvPr/>
          </p:nvCxnSpPr>
          <p:spPr>
            <a:xfrm>
              <a:off x="3563888" y="1980601"/>
              <a:ext cx="11521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F5DBD9-1B32-40B4-B7E8-9914DB56A674}"/>
                </a:ext>
              </a:extLst>
            </p:cNvPr>
            <p:cNvCxnSpPr>
              <a:cxnSpLocks/>
            </p:cNvCxnSpPr>
            <p:nvPr/>
          </p:nvCxnSpPr>
          <p:spPr>
            <a:xfrm>
              <a:off x="1835696" y="1988840"/>
              <a:ext cx="11521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131">
              <a:extLst>
                <a:ext uri="{FF2B5EF4-FFF2-40B4-BE49-F238E27FC236}">
                  <a16:creationId xmlns:a16="http://schemas.microsoft.com/office/drawing/2014/main" id="{578E43D1-B421-4A61-BB66-7D84ABFE6E8D}"/>
                </a:ext>
              </a:extLst>
            </p:cNvPr>
            <p:cNvSpPr txBox="1"/>
            <p:nvPr/>
          </p:nvSpPr>
          <p:spPr>
            <a:xfrm>
              <a:off x="5162551" y="798790"/>
              <a:ext cx="452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>
                  <a:solidFill>
                    <a:srgbClr val="0070C0"/>
                  </a:solidFill>
                </a:rPr>
                <a:t>eB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54BBE0E-A597-45F1-813C-A0E957C37003}"/>
                </a:ext>
              </a:extLst>
            </p:cNvPr>
            <p:cNvCxnSpPr>
              <a:cxnSpLocks/>
            </p:cNvCxnSpPr>
            <p:nvPr/>
          </p:nvCxnSpPr>
          <p:spPr>
            <a:xfrm>
              <a:off x="5076056" y="1988840"/>
              <a:ext cx="11521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グループ化 99">
              <a:extLst>
                <a:ext uri="{FF2B5EF4-FFF2-40B4-BE49-F238E27FC236}">
                  <a16:creationId xmlns:a16="http://schemas.microsoft.com/office/drawing/2014/main" id="{09D584AF-ECB0-42F9-ADE2-DD663372E776}"/>
                </a:ext>
              </a:extLst>
            </p:cNvPr>
            <p:cNvGrpSpPr/>
            <p:nvPr/>
          </p:nvGrpSpPr>
          <p:grpSpPr>
            <a:xfrm rot="3036739">
              <a:off x="5142865" y="1405209"/>
              <a:ext cx="707274" cy="320965"/>
              <a:chOff x="5267450" y="3810639"/>
              <a:chExt cx="848735" cy="391695"/>
            </a:xfrm>
          </p:grpSpPr>
          <p:sp>
            <p:nvSpPr>
              <p:cNvPr id="37" name="フリーフォーム 100">
                <a:extLst>
                  <a:ext uri="{FF2B5EF4-FFF2-40B4-BE49-F238E27FC236}">
                    <a16:creationId xmlns:a16="http://schemas.microsoft.com/office/drawing/2014/main" id="{EF00AF0F-3DD9-456A-91D4-1DB224329B93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8" name="グループ化 101">
                <a:extLst>
                  <a:ext uri="{FF2B5EF4-FFF2-40B4-BE49-F238E27FC236}">
                    <a16:creationId xmlns:a16="http://schemas.microsoft.com/office/drawing/2014/main" id="{CF1EC03F-1CE5-4F4F-910A-BD3AB229576B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39" name="直線コネクタ 102">
                  <a:extLst>
                    <a:ext uri="{FF2B5EF4-FFF2-40B4-BE49-F238E27FC236}">
                      <a16:creationId xmlns:a16="http://schemas.microsoft.com/office/drawing/2014/main" id="{F91E751E-B4BD-46BF-88D9-398FB8902310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103">
                  <a:extLst>
                    <a:ext uri="{FF2B5EF4-FFF2-40B4-BE49-F238E27FC236}">
                      <a16:creationId xmlns:a16="http://schemas.microsoft.com/office/drawing/2014/main" id="{BE7AFE65-B9F4-4989-917E-E4BAAB857996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104">
                  <a:extLst>
                    <a:ext uri="{FF2B5EF4-FFF2-40B4-BE49-F238E27FC236}">
                      <a16:creationId xmlns:a16="http://schemas.microsoft.com/office/drawing/2014/main" id="{1510CD82-2B68-4770-B344-3AD5450E5AE2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105">
                  <a:extLst>
                    <a:ext uri="{FF2B5EF4-FFF2-40B4-BE49-F238E27FC236}">
                      <a16:creationId xmlns:a16="http://schemas.microsoft.com/office/drawing/2014/main" id="{F29D53BE-0DD5-470B-B48E-4EF75E17CFE7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テキスト ボックス 131">
              <a:extLst>
                <a:ext uri="{FF2B5EF4-FFF2-40B4-BE49-F238E27FC236}">
                  <a16:creationId xmlns:a16="http://schemas.microsoft.com/office/drawing/2014/main" id="{65D7941B-C2FE-4120-91AC-A72B8CFD379B}"/>
                </a:ext>
              </a:extLst>
            </p:cNvPr>
            <p:cNvSpPr txBox="1"/>
            <p:nvPr/>
          </p:nvSpPr>
          <p:spPr>
            <a:xfrm>
              <a:off x="5162552" y="798791"/>
              <a:ext cx="452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>
                  <a:solidFill>
                    <a:srgbClr val="0070C0"/>
                  </a:solidFill>
                </a:rPr>
                <a:t>eB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26" name="グループ化 99">
              <a:extLst>
                <a:ext uri="{FF2B5EF4-FFF2-40B4-BE49-F238E27FC236}">
                  <a16:creationId xmlns:a16="http://schemas.microsoft.com/office/drawing/2014/main" id="{2EA8CB8B-E051-45A4-98D8-1DDD4F4C210B}"/>
                </a:ext>
              </a:extLst>
            </p:cNvPr>
            <p:cNvGrpSpPr/>
            <p:nvPr/>
          </p:nvGrpSpPr>
          <p:grpSpPr>
            <a:xfrm rot="3036739">
              <a:off x="5670125" y="1381197"/>
              <a:ext cx="707274" cy="320965"/>
              <a:chOff x="5267450" y="3810639"/>
              <a:chExt cx="848735" cy="391695"/>
            </a:xfrm>
          </p:grpSpPr>
          <p:sp>
            <p:nvSpPr>
              <p:cNvPr id="31" name="フリーフォーム 100">
                <a:extLst>
                  <a:ext uri="{FF2B5EF4-FFF2-40B4-BE49-F238E27FC236}">
                    <a16:creationId xmlns:a16="http://schemas.microsoft.com/office/drawing/2014/main" id="{69624C76-64FF-4889-BF8C-BABD26D4722C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2" name="グループ化 101">
                <a:extLst>
                  <a:ext uri="{FF2B5EF4-FFF2-40B4-BE49-F238E27FC236}">
                    <a16:creationId xmlns:a16="http://schemas.microsoft.com/office/drawing/2014/main" id="{37EBC39A-CD01-4D0F-B74A-C77F50FB53B4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33" name="直線コネクタ 102">
                  <a:extLst>
                    <a:ext uri="{FF2B5EF4-FFF2-40B4-BE49-F238E27FC236}">
                      <a16:creationId xmlns:a16="http://schemas.microsoft.com/office/drawing/2014/main" id="{B5FB04AB-02C7-40D6-B86F-B41FC60A0C0B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103">
                  <a:extLst>
                    <a:ext uri="{FF2B5EF4-FFF2-40B4-BE49-F238E27FC236}">
                      <a16:creationId xmlns:a16="http://schemas.microsoft.com/office/drawing/2014/main" id="{01BAA50B-8908-4224-AF35-D4D46C2EA156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104">
                  <a:extLst>
                    <a:ext uri="{FF2B5EF4-FFF2-40B4-BE49-F238E27FC236}">
                      <a16:creationId xmlns:a16="http://schemas.microsoft.com/office/drawing/2014/main" id="{B4A5E0E0-C2FE-4AE7-9C9D-E9659147E5F5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105">
                  <a:extLst>
                    <a:ext uri="{FF2B5EF4-FFF2-40B4-BE49-F238E27FC236}">
                      <a16:creationId xmlns:a16="http://schemas.microsoft.com/office/drawing/2014/main" id="{830906B7-91A5-4E8A-B64F-A03BE1B9A3CA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テキスト ボックス 131">
              <a:extLst>
                <a:ext uri="{FF2B5EF4-FFF2-40B4-BE49-F238E27FC236}">
                  <a16:creationId xmlns:a16="http://schemas.microsoft.com/office/drawing/2014/main" id="{BC28709F-B413-4412-9526-3E4893EC1989}"/>
                </a:ext>
              </a:extLst>
            </p:cNvPr>
            <p:cNvSpPr txBox="1"/>
            <p:nvPr/>
          </p:nvSpPr>
          <p:spPr>
            <a:xfrm>
              <a:off x="5689812" y="774779"/>
              <a:ext cx="452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>
                  <a:solidFill>
                    <a:srgbClr val="0070C0"/>
                  </a:solidFill>
                </a:rPr>
                <a:t>eB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855EDE-A54C-4982-BCBE-7F41CC1AD3EC}"/>
                </a:ext>
              </a:extLst>
            </p:cNvPr>
            <p:cNvSpPr txBox="1"/>
            <p:nvPr/>
          </p:nvSpPr>
          <p:spPr>
            <a:xfrm>
              <a:off x="3191686" y="148478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+</a:t>
              </a:r>
              <a:endParaRPr kumimoji="1" lang="ja-JP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A005D5-87A5-4D9A-8D6B-763512AEE1E2}"/>
                </a:ext>
              </a:extLst>
            </p:cNvPr>
            <p:cNvSpPr txBox="1"/>
            <p:nvPr/>
          </p:nvSpPr>
          <p:spPr>
            <a:xfrm>
              <a:off x="4746033" y="14606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+</a:t>
              </a:r>
              <a:endParaRPr kumimoji="1" lang="ja-JP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623151-89A6-4337-8D98-83FA107CFA7D}"/>
                </a:ext>
              </a:extLst>
            </p:cNvPr>
            <p:cNvSpPr txBox="1"/>
            <p:nvPr/>
          </p:nvSpPr>
          <p:spPr>
            <a:xfrm>
              <a:off x="6504166" y="1475492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・・・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512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91680" y="256490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i="1" dirty="0"/>
              <a:t>Resumed </a:t>
            </a:r>
            <a:r>
              <a:rPr lang="en-US" altLang="ja-JP" sz="3600" i="1" dirty="0"/>
              <a:t>photon self-energy</a:t>
            </a:r>
            <a:endParaRPr kumimoji="1" lang="ja-JP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93507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62" descr="\begin{document}&#10;\begin{align*}&#10;i \Pi_{\rm ex}^{\mu\nu} (q) = %- (-ie)^2&#10;e^2&#10;\int \frac{d^4p}{(2\pi)^4}&#10;{\rm Tr} \left[ \ &#10;\gamma^{\mu} G(p|A) \gamma^{\nu} G( p+q |A)&#10;\ \right]&#10;\end{align*}&#10;\end{document}">
            <a:extLst>
              <a:ext uri="{FF2B5EF4-FFF2-40B4-BE49-F238E27FC236}">
                <a16:creationId xmlns:a16="http://schemas.microsoft.com/office/drawing/2014/main" id="{C45D1B33-7E13-4EC5-BA26-6B8FADC4D8F4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84" y="992503"/>
            <a:ext cx="5182932" cy="600187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895AE432-723A-4AE5-9802-A24CBD4B519F}"/>
              </a:ext>
            </a:extLst>
          </p:cNvPr>
          <p:cNvSpPr txBox="1"/>
          <p:nvPr/>
        </p:nvSpPr>
        <p:spPr>
          <a:xfrm>
            <a:off x="1791465" y="189483"/>
            <a:ext cx="5954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CCFF"/>
                </a:solidFill>
              </a:rPr>
              <a:t>Challenges to the resumed photon self-energy</a:t>
            </a:r>
            <a:endParaRPr kumimoji="1" lang="ja-JP" altLang="en-US" sz="2400" dirty="0">
              <a:solidFill>
                <a:srgbClr val="00CC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4A7C5E-5AA2-4908-BA93-923D1BCCCAB8}"/>
              </a:ext>
            </a:extLst>
          </p:cNvPr>
          <p:cNvGrpSpPr/>
          <p:nvPr/>
        </p:nvGrpSpPr>
        <p:grpSpPr>
          <a:xfrm>
            <a:off x="251520" y="1916832"/>
            <a:ext cx="9010371" cy="1233428"/>
            <a:chOff x="251520" y="1916832"/>
            <a:chExt cx="9010371" cy="123342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5E9481-A69B-49C1-8D6F-B8F735272560}"/>
                </a:ext>
              </a:extLst>
            </p:cNvPr>
            <p:cNvGrpSpPr/>
            <p:nvPr/>
          </p:nvGrpSpPr>
          <p:grpSpPr>
            <a:xfrm>
              <a:off x="251520" y="1916832"/>
              <a:ext cx="3240360" cy="1224893"/>
              <a:chOff x="2483768" y="1568853"/>
              <a:chExt cx="4519755" cy="1708518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3AB18DE9-F883-4295-BEAA-58388AC5C4CD}"/>
                  </a:ext>
                </a:extLst>
              </p:cNvPr>
              <p:cNvGrpSpPr/>
              <p:nvPr/>
            </p:nvGrpSpPr>
            <p:grpSpPr>
              <a:xfrm>
                <a:off x="2483768" y="1568853"/>
                <a:ext cx="4519755" cy="1214061"/>
                <a:chOff x="5212667" y="2038098"/>
                <a:chExt cx="4519755" cy="1214061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6AC53D30-CC99-40B7-9CC6-2F54297274CB}"/>
                    </a:ext>
                  </a:extLst>
                </p:cNvPr>
                <p:cNvGrpSpPr/>
                <p:nvPr/>
              </p:nvGrpSpPr>
              <p:grpSpPr>
                <a:xfrm>
                  <a:off x="5212667" y="2038098"/>
                  <a:ext cx="1152128" cy="1214061"/>
                  <a:chOff x="5212667" y="2038098"/>
                  <a:chExt cx="1152128" cy="1214061"/>
                </a:xfrm>
              </p:grpSpPr>
              <p:sp>
                <p:nvSpPr>
                  <p:cNvPr id="20" name="テキスト ボックス 131 1">
                    <a:extLst>
                      <a:ext uri="{FF2B5EF4-FFF2-40B4-BE49-F238E27FC236}">
                        <a16:creationId xmlns:a16="http://schemas.microsoft.com/office/drawing/2014/main" id="{5F5205E9-B7BF-4E19-A3C6-88700448B7DF}"/>
                      </a:ext>
                    </a:extLst>
                  </p:cNvPr>
                  <p:cNvSpPr txBox="1"/>
                  <p:nvPr/>
                </p:nvSpPr>
                <p:spPr>
                  <a:xfrm>
                    <a:off x="5299162" y="2062109"/>
                    <a:ext cx="4523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0070C0"/>
                        </a:solidFill>
                      </a:rPr>
                      <a:t>eB</a:t>
                    </a:r>
                    <a:endParaRPr kumimoji="1" lang="ja-JP" altLang="en-US" sz="2000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EEF2DCCA-AB40-4D61-A975-A021173295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12667" y="3252159"/>
                    <a:ext cx="115212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" name="グループ化 99">
                    <a:extLst>
                      <a:ext uri="{FF2B5EF4-FFF2-40B4-BE49-F238E27FC236}">
                        <a16:creationId xmlns:a16="http://schemas.microsoft.com/office/drawing/2014/main" id="{9FC51137-36AE-4469-8B92-1E924FBF5C79}"/>
                      </a:ext>
                    </a:extLst>
                  </p:cNvPr>
                  <p:cNvGrpSpPr/>
                  <p:nvPr/>
                </p:nvGrpSpPr>
                <p:grpSpPr>
                  <a:xfrm rot="3036739">
                    <a:off x="5279476" y="2668528"/>
                    <a:ext cx="707274" cy="320965"/>
                    <a:chOff x="5267450" y="3810639"/>
                    <a:chExt cx="848735" cy="391695"/>
                  </a:xfrm>
                </p:grpSpPr>
                <p:sp>
                  <p:nvSpPr>
                    <p:cNvPr id="35" name="フリーフォーム 100 1">
                      <a:extLst>
                        <a:ext uri="{FF2B5EF4-FFF2-40B4-BE49-F238E27FC236}">
                          <a16:creationId xmlns:a16="http://schemas.microsoft.com/office/drawing/2014/main" id="{57067A3E-B6C4-4E01-A3A5-3F98A6A77F7B}"/>
                        </a:ext>
                      </a:extLst>
                    </p:cNvPr>
                    <p:cNvSpPr/>
                    <p:nvPr/>
                  </p:nvSpPr>
                  <p:spPr>
                    <a:xfrm rot="2260291">
                      <a:off x="5351970" y="4104714"/>
                      <a:ext cx="764215" cy="97620"/>
                    </a:xfrm>
                    <a:custGeom>
                      <a:avLst/>
                      <a:gdLst>
                        <a:gd name="connsiteX0" fmla="*/ 0 w 5780690"/>
                        <a:gd name="connsiteY0" fmla="*/ 357725 h 746722"/>
                        <a:gd name="connsiteX1" fmla="*/ 336331 w 5780690"/>
                        <a:gd name="connsiteY1" fmla="*/ 10884 h 746722"/>
                        <a:gd name="connsiteX2" fmla="*/ 735725 w 5780690"/>
                        <a:gd name="connsiteY2" fmla="*/ 273642 h 746722"/>
                        <a:gd name="connsiteX3" fmla="*/ 1082566 w 5780690"/>
                        <a:gd name="connsiteY3" fmla="*/ 746608 h 746722"/>
                        <a:gd name="connsiteX4" fmla="*/ 1439918 w 5780690"/>
                        <a:gd name="connsiteY4" fmla="*/ 315684 h 746722"/>
                        <a:gd name="connsiteX5" fmla="*/ 1755228 w 5780690"/>
                        <a:gd name="connsiteY5" fmla="*/ 10884 h 746722"/>
                        <a:gd name="connsiteX6" fmla="*/ 2165131 w 5780690"/>
                        <a:gd name="connsiteY6" fmla="*/ 315684 h 746722"/>
                        <a:gd name="connsiteX7" fmla="*/ 2490952 w 5780690"/>
                        <a:gd name="connsiteY7" fmla="*/ 715077 h 746722"/>
                        <a:gd name="connsiteX8" fmla="*/ 2890345 w 5780690"/>
                        <a:gd name="connsiteY8" fmla="*/ 315684 h 746722"/>
                        <a:gd name="connsiteX9" fmla="*/ 3216166 w 5780690"/>
                        <a:gd name="connsiteY9" fmla="*/ 373 h 746722"/>
                        <a:gd name="connsiteX10" fmla="*/ 3594538 w 5780690"/>
                        <a:gd name="connsiteY10" fmla="*/ 326194 h 746722"/>
                        <a:gd name="connsiteX11" fmla="*/ 3930869 w 5780690"/>
                        <a:gd name="connsiteY11" fmla="*/ 736097 h 746722"/>
                        <a:gd name="connsiteX12" fmla="*/ 4351283 w 5780690"/>
                        <a:gd name="connsiteY12" fmla="*/ 326194 h 746722"/>
                        <a:gd name="connsiteX13" fmla="*/ 4698125 w 5780690"/>
                        <a:gd name="connsiteY13" fmla="*/ 373 h 746722"/>
                        <a:gd name="connsiteX14" fmla="*/ 5034456 w 5780690"/>
                        <a:gd name="connsiteY14" fmla="*/ 389256 h 746722"/>
                        <a:gd name="connsiteX15" fmla="*/ 5412828 w 5780690"/>
                        <a:gd name="connsiteY15" fmla="*/ 725587 h 746722"/>
                        <a:gd name="connsiteX16" fmla="*/ 5780690 w 5780690"/>
                        <a:gd name="connsiteY16" fmla="*/ 347215 h 746722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55228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58208 w 5780690"/>
                        <a:gd name="connsiteY9" fmla="*/ 10884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5780690" h="746639">
                          <a:moveTo>
                            <a:pt x="0" y="357725"/>
                          </a:moveTo>
                          <a:cubicBezTo>
                            <a:pt x="106855" y="191311"/>
                            <a:pt x="266262" y="35408"/>
                            <a:pt x="388883" y="31905"/>
                          </a:cubicBezTo>
                          <a:cubicBezTo>
                            <a:pt x="511504" y="28402"/>
                            <a:pt x="620111" y="217587"/>
                            <a:pt x="735725" y="336704"/>
                          </a:cubicBezTo>
                          <a:cubicBezTo>
                            <a:pt x="851339" y="455821"/>
                            <a:pt x="965201" y="750111"/>
                            <a:pt x="1082566" y="746608"/>
                          </a:cubicBezTo>
                          <a:cubicBezTo>
                            <a:pt x="1199931" y="743105"/>
                            <a:pt x="1317297" y="440056"/>
                            <a:pt x="1439918" y="315684"/>
                          </a:cubicBezTo>
                          <a:cubicBezTo>
                            <a:pt x="1562539" y="191312"/>
                            <a:pt x="1697421" y="374"/>
                            <a:pt x="1818290" y="374"/>
                          </a:cubicBezTo>
                          <a:cubicBezTo>
                            <a:pt x="1939159" y="374"/>
                            <a:pt x="2047766" y="198319"/>
                            <a:pt x="2165131" y="315684"/>
                          </a:cubicBezTo>
                          <a:cubicBezTo>
                            <a:pt x="2282496" y="433049"/>
                            <a:pt x="2401614" y="704566"/>
                            <a:pt x="2522483" y="704566"/>
                          </a:cubicBezTo>
                          <a:cubicBezTo>
                            <a:pt x="2643352" y="704566"/>
                            <a:pt x="2767724" y="431298"/>
                            <a:pt x="2890345" y="315684"/>
                          </a:cubicBezTo>
                          <a:cubicBezTo>
                            <a:pt x="3012966" y="200070"/>
                            <a:pt x="3140843" y="9132"/>
                            <a:pt x="3258208" y="10884"/>
                          </a:cubicBezTo>
                          <a:cubicBezTo>
                            <a:pt x="3375573" y="12636"/>
                            <a:pt x="3482428" y="205325"/>
                            <a:pt x="3594538" y="326194"/>
                          </a:cubicBezTo>
                          <a:cubicBezTo>
                            <a:pt x="3706648" y="447063"/>
                            <a:pt x="3804745" y="736097"/>
                            <a:pt x="3930869" y="736097"/>
                          </a:cubicBezTo>
                          <a:cubicBezTo>
                            <a:pt x="4056993" y="736097"/>
                            <a:pt x="4223407" y="448815"/>
                            <a:pt x="4351283" y="326194"/>
                          </a:cubicBezTo>
                          <a:cubicBezTo>
                            <a:pt x="4479159" y="203573"/>
                            <a:pt x="4575504" y="-10137"/>
                            <a:pt x="4698125" y="373"/>
                          </a:cubicBezTo>
                          <a:cubicBezTo>
                            <a:pt x="4820746" y="10883"/>
                            <a:pt x="4967891" y="268387"/>
                            <a:pt x="5087008" y="389256"/>
                          </a:cubicBezTo>
                          <a:cubicBezTo>
                            <a:pt x="5206125" y="510125"/>
                            <a:pt x="5297214" y="732594"/>
                            <a:pt x="5412828" y="725587"/>
                          </a:cubicBezTo>
                          <a:cubicBezTo>
                            <a:pt x="5528442" y="718580"/>
                            <a:pt x="5658945" y="532897"/>
                            <a:pt x="5780690" y="347215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36" name="グループ化 101">
                      <a:extLst>
                        <a:ext uri="{FF2B5EF4-FFF2-40B4-BE49-F238E27FC236}">
                          <a16:creationId xmlns:a16="http://schemas.microsoft.com/office/drawing/2014/main" id="{1046D77D-F1BE-4F87-B587-F4911C126F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67450" y="3810639"/>
                      <a:ext cx="141461" cy="141461"/>
                      <a:chOff x="7240824" y="2855449"/>
                      <a:chExt cx="141461" cy="141461"/>
                    </a:xfrm>
                  </p:grpSpPr>
                  <p:cxnSp>
                    <p:nvCxnSpPr>
                      <p:cNvPr id="37" name="直線コネクタ 102 1">
                        <a:extLst>
                          <a:ext uri="{FF2B5EF4-FFF2-40B4-BE49-F238E27FC236}">
                            <a16:creationId xmlns:a16="http://schemas.microsoft.com/office/drawing/2014/main" id="{9EE6E3E6-AE04-4532-9B16-15B779DEE31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直線コネクタ 103 1">
                        <a:extLst>
                          <a:ext uri="{FF2B5EF4-FFF2-40B4-BE49-F238E27FC236}">
                            <a16:creationId xmlns:a16="http://schemas.microsoft.com/office/drawing/2014/main" id="{C12B0C6B-67B9-40C1-B62D-A39B0774DE61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直線コネクタ 104 1">
                        <a:extLst>
                          <a:ext uri="{FF2B5EF4-FFF2-40B4-BE49-F238E27FC236}">
                            <a16:creationId xmlns:a16="http://schemas.microsoft.com/office/drawing/2014/main" id="{B84E0D88-C5AD-4900-99E8-EB40F285E6B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直線コネクタ 105 1">
                        <a:extLst>
                          <a:ext uri="{FF2B5EF4-FFF2-40B4-BE49-F238E27FC236}">
                            <a16:creationId xmlns:a16="http://schemas.microsoft.com/office/drawing/2014/main" id="{3FC9D742-98E8-4D87-8FBE-FF0DE49B16E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3" name="テキスト ボックス 131 2">
                    <a:extLst>
                      <a:ext uri="{FF2B5EF4-FFF2-40B4-BE49-F238E27FC236}">
                        <a16:creationId xmlns:a16="http://schemas.microsoft.com/office/drawing/2014/main" id="{F735EAE7-C27F-47EF-88CE-BB70002E1794}"/>
                      </a:ext>
                    </a:extLst>
                  </p:cNvPr>
                  <p:cNvSpPr txBox="1"/>
                  <p:nvPr/>
                </p:nvSpPr>
                <p:spPr>
                  <a:xfrm>
                    <a:off x="5299163" y="2062110"/>
                    <a:ext cx="4523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0070C0"/>
                        </a:solidFill>
                      </a:rPr>
                      <a:t>eB</a:t>
                    </a:r>
                    <a:endParaRPr kumimoji="1" lang="ja-JP" altLang="en-US" sz="2000" dirty="0">
                      <a:solidFill>
                        <a:srgbClr val="0070C0"/>
                      </a:solidFill>
                    </a:endParaRPr>
                  </a:p>
                </p:txBody>
              </p:sp>
              <p:grpSp>
                <p:nvGrpSpPr>
                  <p:cNvPr id="24" name="グループ化 99">
                    <a:extLst>
                      <a:ext uri="{FF2B5EF4-FFF2-40B4-BE49-F238E27FC236}">
                        <a16:creationId xmlns:a16="http://schemas.microsoft.com/office/drawing/2014/main" id="{BAA99C17-5120-4E4E-98D4-A9B85DC3F736}"/>
                      </a:ext>
                    </a:extLst>
                  </p:cNvPr>
                  <p:cNvGrpSpPr/>
                  <p:nvPr/>
                </p:nvGrpSpPr>
                <p:grpSpPr>
                  <a:xfrm rot="3036739">
                    <a:off x="5806736" y="2644516"/>
                    <a:ext cx="707274" cy="320965"/>
                    <a:chOff x="5267450" y="3810639"/>
                    <a:chExt cx="848735" cy="391695"/>
                  </a:xfrm>
                </p:grpSpPr>
                <p:sp>
                  <p:nvSpPr>
                    <p:cNvPr id="29" name="フリーフォーム 100 2">
                      <a:extLst>
                        <a:ext uri="{FF2B5EF4-FFF2-40B4-BE49-F238E27FC236}">
                          <a16:creationId xmlns:a16="http://schemas.microsoft.com/office/drawing/2014/main" id="{19B181E0-03BE-4DED-9A59-0FC5BFAE3D30}"/>
                        </a:ext>
                      </a:extLst>
                    </p:cNvPr>
                    <p:cNvSpPr/>
                    <p:nvPr/>
                  </p:nvSpPr>
                  <p:spPr>
                    <a:xfrm rot="2260291">
                      <a:off x="5351970" y="4104714"/>
                      <a:ext cx="764215" cy="97620"/>
                    </a:xfrm>
                    <a:custGeom>
                      <a:avLst/>
                      <a:gdLst>
                        <a:gd name="connsiteX0" fmla="*/ 0 w 5780690"/>
                        <a:gd name="connsiteY0" fmla="*/ 357725 h 746722"/>
                        <a:gd name="connsiteX1" fmla="*/ 336331 w 5780690"/>
                        <a:gd name="connsiteY1" fmla="*/ 10884 h 746722"/>
                        <a:gd name="connsiteX2" fmla="*/ 735725 w 5780690"/>
                        <a:gd name="connsiteY2" fmla="*/ 273642 h 746722"/>
                        <a:gd name="connsiteX3" fmla="*/ 1082566 w 5780690"/>
                        <a:gd name="connsiteY3" fmla="*/ 746608 h 746722"/>
                        <a:gd name="connsiteX4" fmla="*/ 1439918 w 5780690"/>
                        <a:gd name="connsiteY4" fmla="*/ 315684 h 746722"/>
                        <a:gd name="connsiteX5" fmla="*/ 1755228 w 5780690"/>
                        <a:gd name="connsiteY5" fmla="*/ 10884 h 746722"/>
                        <a:gd name="connsiteX6" fmla="*/ 2165131 w 5780690"/>
                        <a:gd name="connsiteY6" fmla="*/ 315684 h 746722"/>
                        <a:gd name="connsiteX7" fmla="*/ 2490952 w 5780690"/>
                        <a:gd name="connsiteY7" fmla="*/ 715077 h 746722"/>
                        <a:gd name="connsiteX8" fmla="*/ 2890345 w 5780690"/>
                        <a:gd name="connsiteY8" fmla="*/ 315684 h 746722"/>
                        <a:gd name="connsiteX9" fmla="*/ 3216166 w 5780690"/>
                        <a:gd name="connsiteY9" fmla="*/ 373 h 746722"/>
                        <a:gd name="connsiteX10" fmla="*/ 3594538 w 5780690"/>
                        <a:gd name="connsiteY10" fmla="*/ 326194 h 746722"/>
                        <a:gd name="connsiteX11" fmla="*/ 3930869 w 5780690"/>
                        <a:gd name="connsiteY11" fmla="*/ 736097 h 746722"/>
                        <a:gd name="connsiteX12" fmla="*/ 4351283 w 5780690"/>
                        <a:gd name="connsiteY12" fmla="*/ 326194 h 746722"/>
                        <a:gd name="connsiteX13" fmla="*/ 4698125 w 5780690"/>
                        <a:gd name="connsiteY13" fmla="*/ 373 h 746722"/>
                        <a:gd name="connsiteX14" fmla="*/ 5034456 w 5780690"/>
                        <a:gd name="connsiteY14" fmla="*/ 389256 h 746722"/>
                        <a:gd name="connsiteX15" fmla="*/ 5412828 w 5780690"/>
                        <a:gd name="connsiteY15" fmla="*/ 725587 h 746722"/>
                        <a:gd name="connsiteX16" fmla="*/ 5780690 w 5780690"/>
                        <a:gd name="connsiteY16" fmla="*/ 347215 h 746722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55228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58208 w 5780690"/>
                        <a:gd name="connsiteY9" fmla="*/ 10884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5780690" h="746639">
                          <a:moveTo>
                            <a:pt x="0" y="357725"/>
                          </a:moveTo>
                          <a:cubicBezTo>
                            <a:pt x="106855" y="191311"/>
                            <a:pt x="266262" y="35408"/>
                            <a:pt x="388883" y="31905"/>
                          </a:cubicBezTo>
                          <a:cubicBezTo>
                            <a:pt x="511504" y="28402"/>
                            <a:pt x="620111" y="217587"/>
                            <a:pt x="735725" y="336704"/>
                          </a:cubicBezTo>
                          <a:cubicBezTo>
                            <a:pt x="851339" y="455821"/>
                            <a:pt x="965201" y="750111"/>
                            <a:pt x="1082566" y="746608"/>
                          </a:cubicBezTo>
                          <a:cubicBezTo>
                            <a:pt x="1199931" y="743105"/>
                            <a:pt x="1317297" y="440056"/>
                            <a:pt x="1439918" y="315684"/>
                          </a:cubicBezTo>
                          <a:cubicBezTo>
                            <a:pt x="1562539" y="191312"/>
                            <a:pt x="1697421" y="374"/>
                            <a:pt x="1818290" y="374"/>
                          </a:cubicBezTo>
                          <a:cubicBezTo>
                            <a:pt x="1939159" y="374"/>
                            <a:pt x="2047766" y="198319"/>
                            <a:pt x="2165131" y="315684"/>
                          </a:cubicBezTo>
                          <a:cubicBezTo>
                            <a:pt x="2282496" y="433049"/>
                            <a:pt x="2401614" y="704566"/>
                            <a:pt x="2522483" y="704566"/>
                          </a:cubicBezTo>
                          <a:cubicBezTo>
                            <a:pt x="2643352" y="704566"/>
                            <a:pt x="2767724" y="431298"/>
                            <a:pt x="2890345" y="315684"/>
                          </a:cubicBezTo>
                          <a:cubicBezTo>
                            <a:pt x="3012966" y="200070"/>
                            <a:pt x="3140843" y="9132"/>
                            <a:pt x="3258208" y="10884"/>
                          </a:cubicBezTo>
                          <a:cubicBezTo>
                            <a:pt x="3375573" y="12636"/>
                            <a:pt x="3482428" y="205325"/>
                            <a:pt x="3594538" y="326194"/>
                          </a:cubicBezTo>
                          <a:cubicBezTo>
                            <a:pt x="3706648" y="447063"/>
                            <a:pt x="3804745" y="736097"/>
                            <a:pt x="3930869" y="736097"/>
                          </a:cubicBezTo>
                          <a:cubicBezTo>
                            <a:pt x="4056993" y="736097"/>
                            <a:pt x="4223407" y="448815"/>
                            <a:pt x="4351283" y="326194"/>
                          </a:cubicBezTo>
                          <a:cubicBezTo>
                            <a:pt x="4479159" y="203573"/>
                            <a:pt x="4575504" y="-10137"/>
                            <a:pt x="4698125" y="373"/>
                          </a:cubicBezTo>
                          <a:cubicBezTo>
                            <a:pt x="4820746" y="10883"/>
                            <a:pt x="4967891" y="268387"/>
                            <a:pt x="5087008" y="389256"/>
                          </a:cubicBezTo>
                          <a:cubicBezTo>
                            <a:pt x="5206125" y="510125"/>
                            <a:pt x="5297214" y="732594"/>
                            <a:pt x="5412828" y="725587"/>
                          </a:cubicBezTo>
                          <a:cubicBezTo>
                            <a:pt x="5528442" y="718580"/>
                            <a:pt x="5658945" y="532897"/>
                            <a:pt x="5780690" y="347215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30" name="グループ化 101">
                      <a:extLst>
                        <a:ext uri="{FF2B5EF4-FFF2-40B4-BE49-F238E27FC236}">
                          <a16:creationId xmlns:a16="http://schemas.microsoft.com/office/drawing/2014/main" id="{B9EB8F85-43C0-46FE-BF49-F411654D59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67450" y="3810639"/>
                      <a:ext cx="141461" cy="141461"/>
                      <a:chOff x="7240824" y="2855449"/>
                      <a:chExt cx="141461" cy="141461"/>
                    </a:xfrm>
                  </p:grpSpPr>
                  <p:cxnSp>
                    <p:nvCxnSpPr>
                      <p:cNvPr id="31" name="直線コネクタ 102 2">
                        <a:extLst>
                          <a:ext uri="{FF2B5EF4-FFF2-40B4-BE49-F238E27FC236}">
                            <a16:creationId xmlns:a16="http://schemas.microsoft.com/office/drawing/2014/main" id="{DB709C94-6993-4297-AD0A-B5798894B21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直線コネクタ 103 2">
                        <a:extLst>
                          <a:ext uri="{FF2B5EF4-FFF2-40B4-BE49-F238E27FC236}">
                            <a16:creationId xmlns:a16="http://schemas.microsoft.com/office/drawing/2014/main" id="{7D2021EC-E552-493E-B8E2-79BAC838633C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直線コネクタ 104 2">
                        <a:extLst>
                          <a:ext uri="{FF2B5EF4-FFF2-40B4-BE49-F238E27FC236}">
                            <a16:creationId xmlns:a16="http://schemas.microsoft.com/office/drawing/2014/main" id="{CA734307-E14D-43B1-979E-E6DE32290A9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直線コネクタ 105 2">
                        <a:extLst>
                          <a:ext uri="{FF2B5EF4-FFF2-40B4-BE49-F238E27FC236}">
                            <a16:creationId xmlns:a16="http://schemas.microsoft.com/office/drawing/2014/main" id="{B5C9FC5E-1FB7-4691-B84E-E0C77956733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5" name="テキスト ボックス 131 3">
                    <a:extLst>
                      <a:ext uri="{FF2B5EF4-FFF2-40B4-BE49-F238E27FC236}">
                        <a16:creationId xmlns:a16="http://schemas.microsoft.com/office/drawing/2014/main" id="{3C79DD61-5B65-42C8-AA8A-B7D5BB53C2A6}"/>
                      </a:ext>
                    </a:extLst>
                  </p:cNvPr>
                  <p:cNvSpPr txBox="1"/>
                  <p:nvPr/>
                </p:nvSpPr>
                <p:spPr>
                  <a:xfrm>
                    <a:off x="5826423" y="2038098"/>
                    <a:ext cx="4523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0070C0"/>
                        </a:solidFill>
                      </a:rPr>
                      <a:t>eB</a:t>
                    </a:r>
                    <a:endParaRPr kumimoji="1" lang="ja-JP" altLang="en-US" sz="2000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85DA7407-8551-4868-8EFE-20988C56824A}"/>
                    </a:ext>
                  </a:extLst>
                </p:cNvPr>
                <p:cNvGrpSpPr/>
                <p:nvPr/>
              </p:nvGrpSpPr>
              <p:grpSpPr>
                <a:xfrm>
                  <a:off x="6348466" y="2038098"/>
                  <a:ext cx="1152128" cy="1214061"/>
                  <a:chOff x="5212667" y="2038098"/>
                  <a:chExt cx="1152128" cy="1214061"/>
                </a:xfrm>
              </p:grpSpPr>
              <p:sp>
                <p:nvSpPr>
                  <p:cNvPr id="49" name="テキスト ボックス 131 4">
                    <a:extLst>
                      <a:ext uri="{FF2B5EF4-FFF2-40B4-BE49-F238E27FC236}">
                        <a16:creationId xmlns:a16="http://schemas.microsoft.com/office/drawing/2014/main" id="{85121745-70C2-40DD-8050-44A3AF696236}"/>
                      </a:ext>
                    </a:extLst>
                  </p:cNvPr>
                  <p:cNvSpPr txBox="1"/>
                  <p:nvPr/>
                </p:nvSpPr>
                <p:spPr>
                  <a:xfrm>
                    <a:off x="5299162" y="2062109"/>
                    <a:ext cx="4523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0070C0"/>
                        </a:solidFill>
                      </a:rPr>
                      <a:t>eB</a:t>
                    </a:r>
                    <a:endParaRPr kumimoji="1" lang="ja-JP" altLang="en-US" sz="2000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DE3F3387-5B82-4844-A034-D2DD5F7CB9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12667" y="3252159"/>
                    <a:ext cx="115212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" name="グループ化 99">
                    <a:extLst>
                      <a:ext uri="{FF2B5EF4-FFF2-40B4-BE49-F238E27FC236}">
                        <a16:creationId xmlns:a16="http://schemas.microsoft.com/office/drawing/2014/main" id="{004D34B1-038C-4D03-896F-F34EC514E8F3}"/>
                      </a:ext>
                    </a:extLst>
                  </p:cNvPr>
                  <p:cNvGrpSpPr/>
                  <p:nvPr/>
                </p:nvGrpSpPr>
                <p:grpSpPr>
                  <a:xfrm rot="3036739">
                    <a:off x="5279476" y="2668528"/>
                    <a:ext cx="707274" cy="320965"/>
                    <a:chOff x="5267450" y="3810639"/>
                    <a:chExt cx="848735" cy="391695"/>
                  </a:xfrm>
                </p:grpSpPr>
                <p:sp>
                  <p:nvSpPr>
                    <p:cNvPr id="61" name="フリーフォーム 100 3">
                      <a:extLst>
                        <a:ext uri="{FF2B5EF4-FFF2-40B4-BE49-F238E27FC236}">
                          <a16:creationId xmlns:a16="http://schemas.microsoft.com/office/drawing/2014/main" id="{73F71AC7-05A0-4449-9D06-906AFEF15CBB}"/>
                        </a:ext>
                      </a:extLst>
                    </p:cNvPr>
                    <p:cNvSpPr/>
                    <p:nvPr/>
                  </p:nvSpPr>
                  <p:spPr>
                    <a:xfrm rot="2260291">
                      <a:off x="5351970" y="4104714"/>
                      <a:ext cx="764215" cy="97620"/>
                    </a:xfrm>
                    <a:custGeom>
                      <a:avLst/>
                      <a:gdLst>
                        <a:gd name="connsiteX0" fmla="*/ 0 w 5780690"/>
                        <a:gd name="connsiteY0" fmla="*/ 357725 h 746722"/>
                        <a:gd name="connsiteX1" fmla="*/ 336331 w 5780690"/>
                        <a:gd name="connsiteY1" fmla="*/ 10884 h 746722"/>
                        <a:gd name="connsiteX2" fmla="*/ 735725 w 5780690"/>
                        <a:gd name="connsiteY2" fmla="*/ 273642 h 746722"/>
                        <a:gd name="connsiteX3" fmla="*/ 1082566 w 5780690"/>
                        <a:gd name="connsiteY3" fmla="*/ 746608 h 746722"/>
                        <a:gd name="connsiteX4" fmla="*/ 1439918 w 5780690"/>
                        <a:gd name="connsiteY4" fmla="*/ 315684 h 746722"/>
                        <a:gd name="connsiteX5" fmla="*/ 1755228 w 5780690"/>
                        <a:gd name="connsiteY5" fmla="*/ 10884 h 746722"/>
                        <a:gd name="connsiteX6" fmla="*/ 2165131 w 5780690"/>
                        <a:gd name="connsiteY6" fmla="*/ 315684 h 746722"/>
                        <a:gd name="connsiteX7" fmla="*/ 2490952 w 5780690"/>
                        <a:gd name="connsiteY7" fmla="*/ 715077 h 746722"/>
                        <a:gd name="connsiteX8" fmla="*/ 2890345 w 5780690"/>
                        <a:gd name="connsiteY8" fmla="*/ 315684 h 746722"/>
                        <a:gd name="connsiteX9" fmla="*/ 3216166 w 5780690"/>
                        <a:gd name="connsiteY9" fmla="*/ 373 h 746722"/>
                        <a:gd name="connsiteX10" fmla="*/ 3594538 w 5780690"/>
                        <a:gd name="connsiteY10" fmla="*/ 326194 h 746722"/>
                        <a:gd name="connsiteX11" fmla="*/ 3930869 w 5780690"/>
                        <a:gd name="connsiteY11" fmla="*/ 736097 h 746722"/>
                        <a:gd name="connsiteX12" fmla="*/ 4351283 w 5780690"/>
                        <a:gd name="connsiteY12" fmla="*/ 326194 h 746722"/>
                        <a:gd name="connsiteX13" fmla="*/ 4698125 w 5780690"/>
                        <a:gd name="connsiteY13" fmla="*/ 373 h 746722"/>
                        <a:gd name="connsiteX14" fmla="*/ 5034456 w 5780690"/>
                        <a:gd name="connsiteY14" fmla="*/ 389256 h 746722"/>
                        <a:gd name="connsiteX15" fmla="*/ 5412828 w 5780690"/>
                        <a:gd name="connsiteY15" fmla="*/ 725587 h 746722"/>
                        <a:gd name="connsiteX16" fmla="*/ 5780690 w 5780690"/>
                        <a:gd name="connsiteY16" fmla="*/ 347215 h 746722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55228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58208 w 5780690"/>
                        <a:gd name="connsiteY9" fmla="*/ 10884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5780690" h="746639">
                          <a:moveTo>
                            <a:pt x="0" y="357725"/>
                          </a:moveTo>
                          <a:cubicBezTo>
                            <a:pt x="106855" y="191311"/>
                            <a:pt x="266262" y="35408"/>
                            <a:pt x="388883" y="31905"/>
                          </a:cubicBezTo>
                          <a:cubicBezTo>
                            <a:pt x="511504" y="28402"/>
                            <a:pt x="620111" y="217587"/>
                            <a:pt x="735725" y="336704"/>
                          </a:cubicBezTo>
                          <a:cubicBezTo>
                            <a:pt x="851339" y="455821"/>
                            <a:pt x="965201" y="750111"/>
                            <a:pt x="1082566" y="746608"/>
                          </a:cubicBezTo>
                          <a:cubicBezTo>
                            <a:pt x="1199931" y="743105"/>
                            <a:pt x="1317297" y="440056"/>
                            <a:pt x="1439918" y="315684"/>
                          </a:cubicBezTo>
                          <a:cubicBezTo>
                            <a:pt x="1562539" y="191312"/>
                            <a:pt x="1697421" y="374"/>
                            <a:pt x="1818290" y="374"/>
                          </a:cubicBezTo>
                          <a:cubicBezTo>
                            <a:pt x="1939159" y="374"/>
                            <a:pt x="2047766" y="198319"/>
                            <a:pt x="2165131" y="315684"/>
                          </a:cubicBezTo>
                          <a:cubicBezTo>
                            <a:pt x="2282496" y="433049"/>
                            <a:pt x="2401614" y="704566"/>
                            <a:pt x="2522483" y="704566"/>
                          </a:cubicBezTo>
                          <a:cubicBezTo>
                            <a:pt x="2643352" y="704566"/>
                            <a:pt x="2767724" y="431298"/>
                            <a:pt x="2890345" y="315684"/>
                          </a:cubicBezTo>
                          <a:cubicBezTo>
                            <a:pt x="3012966" y="200070"/>
                            <a:pt x="3140843" y="9132"/>
                            <a:pt x="3258208" y="10884"/>
                          </a:cubicBezTo>
                          <a:cubicBezTo>
                            <a:pt x="3375573" y="12636"/>
                            <a:pt x="3482428" y="205325"/>
                            <a:pt x="3594538" y="326194"/>
                          </a:cubicBezTo>
                          <a:cubicBezTo>
                            <a:pt x="3706648" y="447063"/>
                            <a:pt x="3804745" y="736097"/>
                            <a:pt x="3930869" y="736097"/>
                          </a:cubicBezTo>
                          <a:cubicBezTo>
                            <a:pt x="4056993" y="736097"/>
                            <a:pt x="4223407" y="448815"/>
                            <a:pt x="4351283" y="326194"/>
                          </a:cubicBezTo>
                          <a:cubicBezTo>
                            <a:pt x="4479159" y="203573"/>
                            <a:pt x="4575504" y="-10137"/>
                            <a:pt x="4698125" y="373"/>
                          </a:cubicBezTo>
                          <a:cubicBezTo>
                            <a:pt x="4820746" y="10883"/>
                            <a:pt x="4967891" y="268387"/>
                            <a:pt x="5087008" y="389256"/>
                          </a:cubicBezTo>
                          <a:cubicBezTo>
                            <a:pt x="5206125" y="510125"/>
                            <a:pt x="5297214" y="732594"/>
                            <a:pt x="5412828" y="725587"/>
                          </a:cubicBezTo>
                          <a:cubicBezTo>
                            <a:pt x="5528442" y="718580"/>
                            <a:pt x="5658945" y="532897"/>
                            <a:pt x="5780690" y="347215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62" name="グループ化 101">
                      <a:extLst>
                        <a:ext uri="{FF2B5EF4-FFF2-40B4-BE49-F238E27FC236}">
                          <a16:creationId xmlns:a16="http://schemas.microsoft.com/office/drawing/2014/main" id="{C4BB6516-85DD-4035-8D1E-58A928B03B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67450" y="3810639"/>
                      <a:ext cx="141461" cy="141461"/>
                      <a:chOff x="7240824" y="2855449"/>
                      <a:chExt cx="141461" cy="141461"/>
                    </a:xfrm>
                  </p:grpSpPr>
                  <p:cxnSp>
                    <p:nvCxnSpPr>
                      <p:cNvPr id="63" name="直線コネクタ 102 3">
                        <a:extLst>
                          <a:ext uri="{FF2B5EF4-FFF2-40B4-BE49-F238E27FC236}">
                            <a16:creationId xmlns:a16="http://schemas.microsoft.com/office/drawing/2014/main" id="{799C59DD-0D4A-4D04-B899-1BA9B4C2DC0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直線コネクタ 103 3">
                        <a:extLst>
                          <a:ext uri="{FF2B5EF4-FFF2-40B4-BE49-F238E27FC236}">
                            <a16:creationId xmlns:a16="http://schemas.microsoft.com/office/drawing/2014/main" id="{A3E0A29E-F9E3-40BB-B3BA-51B441BE625A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" name="直線コネクタ 104 3">
                        <a:extLst>
                          <a:ext uri="{FF2B5EF4-FFF2-40B4-BE49-F238E27FC236}">
                            <a16:creationId xmlns:a16="http://schemas.microsoft.com/office/drawing/2014/main" id="{D5AA08A6-A845-42E4-BDC0-98C0ACD9375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直線コネクタ 105 3">
                        <a:extLst>
                          <a:ext uri="{FF2B5EF4-FFF2-40B4-BE49-F238E27FC236}">
                            <a16:creationId xmlns:a16="http://schemas.microsoft.com/office/drawing/2014/main" id="{28E1AE9B-4406-4B72-A2F3-A04587C8703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2" name="テキスト ボックス 131 5">
                    <a:extLst>
                      <a:ext uri="{FF2B5EF4-FFF2-40B4-BE49-F238E27FC236}">
                        <a16:creationId xmlns:a16="http://schemas.microsoft.com/office/drawing/2014/main" id="{79BE9712-1570-4BB6-AB78-AA90FA182C35}"/>
                      </a:ext>
                    </a:extLst>
                  </p:cNvPr>
                  <p:cNvSpPr txBox="1"/>
                  <p:nvPr/>
                </p:nvSpPr>
                <p:spPr>
                  <a:xfrm>
                    <a:off x="5299163" y="2062110"/>
                    <a:ext cx="4523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0070C0"/>
                        </a:solidFill>
                      </a:rPr>
                      <a:t>eB</a:t>
                    </a:r>
                    <a:endParaRPr kumimoji="1" lang="ja-JP" altLang="en-US" sz="2000" dirty="0">
                      <a:solidFill>
                        <a:srgbClr val="0070C0"/>
                      </a:solidFill>
                    </a:endParaRPr>
                  </a:p>
                </p:txBody>
              </p:sp>
              <p:grpSp>
                <p:nvGrpSpPr>
                  <p:cNvPr id="53" name="グループ化 99">
                    <a:extLst>
                      <a:ext uri="{FF2B5EF4-FFF2-40B4-BE49-F238E27FC236}">
                        <a16:creationId xmlns:a16="http://schemas.microsoft.com/office/drawing/2014/main" id="{4EFB10C9-E895-4CE2-ACA1-628D96866237}"/>
                      </a:ext>
                    </a:extLst>
                  </p:cNvPr>
                  <p:cNvGrpSpPr/>
                  <p:nvPr/>
                </p:nvGrpSpPr>
                <p:grpSpPr>
                  <a:xfrm rot="3036739">
                    <a:off x="5806736" y="2644516"/>
                    <a:ext cx="707274" cy="320965"/>
                    <a:chOff x="5267450" y="3810639"/>
                    <a:chExt cx="848735" cy="391695"/>
                  </a:xfrm>
                </p:grpSpPr>
                <p:sp>
                  <p:nvSpPr>
                    <p:cNvPr id="55" name="フリーフォーム 100 4">
                      <a:extLst>
                        <a:ext uri="{FF2B5EF4-FFF2-40B4-BE49-F238E27FC236}">
                          <a16:creationId xmlns:a16="http://schemas.microsoft.com/office/drawing/2014/main" id="{4B0D5DDE-ABC1-434A-8F56-4878A22CCC3B}"/>
                        </a:ext>
                      </a:extLst>
                    </p:cNvPr>
                    <p:cNvSpPr/>
                    <p:nvPr/>
                  </p:nvSpPr>
                  <p:spPr>
                    <a:xfrm rot="2260291">
                      <a:off x="5351970" y="4104714"/>
                      <a:ext cx="764215" cy="97620"/>
                    </a:xfrm>
                    <a:custGeom>
                      <a:avLst/>
                      <a:gdLst>
                        <a:gd name="connsiteX0" fmla="*/ 0 w 5780690"/>
                        <a:gd name="connsiteY0" fmla="*/ 357725 h 746722"/>
                        <a:gd name="connsiteX1" fmla="*/ 336331 w 5780690"/>
                        <a:gd name="connsiteY1" fmla="*/ 10884 h 746722"/>
                        <a:gd name="connsiteX2" fmla="*/ 735725 w 5780690"/>
                        <a:gd name="connsiteY2" fmla="*/ 273642 h 746722"/>
                        <a:gd name="connsiteX3" fmla="*/ 1082566 w 5780690"/>
                        <a:gd name="connsiteY3" fmla="*/ 746608 h 746722"/>
                        <a:gd name="connsiteX4" fmla="*/ 1439918 w 5780690"/>
                        <a:gd name="connsiteY4" fmla="*/ 315684 h 746722"/>
                        <a:gd name="connsiteX5" fmla="*/ 1755228 w 5780690"/>
                        <a:gd name="connsiteY5" fmla="*/ 10884 h 746722"/>
                        <a:gd name="connsiteX6" fmla="*/ 2165131 w 5780690"/>
                        <a:gd name="connsiteY6" fmla="*/ 315684 h 746722"/>
                        <a:gd name="connsiteX7" fmla="*/ 2490952 w 5780690"/>
                        <a:gd name="connsiteY7" fmla="*/ 715077 h 746722"/>
                        <a:gd name="connsiteX8" fmla="*/ 2890345 w 5780690"/>
                        <a:gd name="connsiteY8" fmla="*/ 315684 h 746722"/>
                        <a:gd name="connsiteX9" fmla="*/ 3216166 w 5780690"/>
                        <a:gd name="connsiteY9" fmla="*/ 373 h 746722"/>
                        <a:gd name="connsiteX10" fmla="*/ 3594538 w 5780690"/>
                        <a:gd name="connsiteY10" fmla="*/ 326194 h 746722"/>
                        <a:gd name="connsiteX11" fmla="*/ 3930869 w 5780690"/>
                        <a:gd name="connsiteY11" fmla="*/ 736097 h 746722"/>
                        <a:gd name="connsiteX12" fmla="*/ 4351283 w 5780690"/>
                        <a:gd name="connsiteY12" fmla="*/ 326194 h 746722"/>
                        <a:gd name="connsiteX13" fmla="*/ 4698125 w 5780690"/>
                        <a:gd name="connsiteY13" fmla="*/ 373 h 746722"/>
                        <a:gd name="connsiteX14" fmla="*/ 5034456 w 5780690"/>
                        <a:gd name="connsiteY14" fmla="*/ 389256 h 746722"/>
                        <a:gd name="connsiteX15" fmla="*/ 5412828 w 5780690"/>
                        <a:gd name="connsiteY15" fmla="*/ 725587 h 746722"/>
                        <a:gd name="connsiteX16" fmla="*/ 5780690 w 5780690"/>
                        <a:gd name="connsiteY16" fmla="*/ 347215 h 746722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55228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58208 w 5780690"/>
                        <a:gd name="connsiteY9" fmla="*/ 10884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5780690" h="746639">
                          <a:moveTo>
                            <a:pt x="0" y="357725"/>
                          </a:moveTo>
                          <a:cubicBezTo>
                            <a:pt x="106855" y="191311"/>
                            <a:pt x="266262" y="35408"/>
                            <a:pt x="388883" y="31905"/>
                          </a:cubicBezTo>
                          <a:cubicBezTo>
                            <a:pt x="511504" y="28402"/>
                            <a:pt x="620111" y="217587"/>
                            <a:pt x="735725" y="336704"/>
                          </a:cubicBezTo>
                          <a:cubicBezTo>
                            <a:pt x="851339" y="455821"/>
                            <a:pt x="965201" y="750111"/>
                            <a:pt x="1082566" y="746608"/>
                          </a:cubicBezTo>
                          <a:cubicBezTo>
                            <a:pt x="1199931" y="743105"/>
                            <a:pt x="1317297" y="440056"/>
                            <a:pt x="1439918" y="315684"/>
                          </a:cubicBezTo>
                          <a:cubicBezTo>
                            <a:pt x="1562539" y="191312"/>
                            <a:pt x="1697421" y="374"/>
                            <a:pt x="1818290" y="374"/>
                          </a:cubicBezTo>
                          <a:cubicBezTo>
                            <a:pt x="1939159" y="374"/>
                            <a:pt x="2047766" y="198319"/>
                            <a:pt x="2165131" y="315684"/>
                          </a:cubicBezTo>
                          <a:cubicBezTo>
                            <a:pt x="2282496" y="433049"/>
                            <a:pt x="2401614" y="704566"/>
                            <a:pt x="2522483" y="704566"/>
                          </a:cubicBezTo>
                          <a:cubicBezTo>
                            <a:pt x="2643352" y="704566"/>
                            <a:pt x="2767724" y="431298"/>
                            <a:pt x="2890345" y="315684"/>
                          </a:cubicBezTo>
                          <a:cubicBezTo>
                            <a:pt x="3012966" y="200070"/>
                            <a:pt x="3140843" y="9132"/>
                            <a:pt x="3258208" y="10884"/>
                          </a:cubicBezTo>
                          <a:cubicBezTo>
                            <a:pt x="3375573" y="12636"/>
                            <a:pt x="3482428" y="205325"/>
                            <a:pt x="3594538" y="326194"/>
                          </a:cubicBezTo>
                          <a:cubicBezTo>
                            <a:pt x="3706648" y="447063"/>
                            <a:pt x="3804745" y="736097"/>
                            <a:pt x="3930869" y="736097"/>
                          </a:cubicBezTo>
                          <a:cubicBezTo>
                            <a:pt x="4056993" y="736097"/>
                            <a:pt x="4223407" y="448815"/>
                            <a:pt x="4351283" y="326194"/>
                          </a:cubicBezTo>
                          <a:cubicBezTo>
                            <a:pt x="4479159" y="203573"/>
                            <a:pt x="4575504" y="-10137"/>
                            <a:pt x="4698125" y="373"/>
                          </a:cubicBezTo>
                          <a:cubicBezTo>
                            <a:pt x="4820746" y="10883"/>
                            <a:pt x="4967891" y="268387"/>
                            <a:pt x="5087008" y="389256"/>
                          </a:cubicBezTo>
                          <a:cubicBezTo>
                            <a:pt x="5206125" y="510125"/>
                            <a:pt x="5297214" y="732594"/>
                            <a:pt x="5412828" y="725587"/>
                          </a:cubicBezTo>
                          <a:cubicBezTo>
                            <a:pt x="5528442" y="718580"/>
                            <a:pt x="5658945" y="532897"/>
                            <a:pt x="5780690" y="347215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56" name="グループ化 101">
                      <a:extLst>
                        <a:ext uri="{FF2B5EF4-FFF2-40B4-BE49-F238E27FC236}">
                          <a16:creationId xmlns:a16="http://schemas.microsoft.com/office/drawing/2014/main" id="{007FE80D-901B-436B-8C3A-C65A3CF2E3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67450" y="3810639"/>
                      <a:ext cx="141461" cy="141461"/>
                      <a:chOff x="7240824" y="2855449"/>
                      <a:chExt cx="141461" cy="141461"/>
                    </a:xfrm>
                  </p:grpSpPr>
                  <p:cxnSp>
                    <p:nvCxnSpPr>
                      <p:cNvPr id="57" name="直線コネクタ 102 4">
                        <a:extLst>
                          <a:ext uri="{FF2B5EF4-FFF2-40B4-BE49-F238E27FC236}">
                            <a16:creationId xmlns:a16="http://schemas.microsoft.com/office/drawing/2014/main" id="{727AB132-F7E0-4D70-A80C-012783BCCB5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直線コネクタ 103 4">
                        <a:extLst>
                          <a:ext uri="{FF2B5EF4-FFF2-40B4-BE49-F238E27FC236}">
                            <a16:creationId xmlns:a16="http://schemas.microsoft.com/office/drawing/2014/main" id="{1E23C416-A095-4C96-AA95-D71A3B39913F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直線コネクタ 104 4">
                        <a:extLst>
                          <a:ext uri="{FF2B5EF4-FFF2-40B4-BE49-F238E27FC236}">
                            <a16:creationId xmlns:a16="http://schemas.microsoft.com/office/drawing/2014/main" id="{290F4379-99DC-4F5A-ABE4-9C445DE1E81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直線コネクタ 105 4">
                        <a:extLst>
                          <a:ext uri="{FF2B5EF4-FFF2-40B4-BE49-F238E27FC236}">
                            <a16:creationId xmlns:a16="http://schemas.microsoft.com/office/drawing/2014/main" id="{321BF7A5-70A1-4FAA-91B7-376D429EF28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4" name="テキスト ボックス 131 6">
                    <a:extLst>
                      <a:ext uri="{FF2B5EF4-FFF2-40B4-BE49-F238E27FC236}">
                        <a16:creationId xmlns:a16="http://schemas.microsoft.com/office/drawing/2014/main" id="{E6BF4D79-0446-4F76-968E-3A0D602CF3D8}"/>
                      </a:ext>
                    </a:extLst>
                  </p:cNvPr>
                  <p:cNvSpPr txBox="1"/>
                  <p:nvPr/>
                </p:nvSpPr>
                <p:spPr>
                  <a:xfrm>
                    <a:off x="5826423" y="2038098"/>
                    <a:ext cx="4523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0070C0"/>
                        </a:solidFill>
                      </a:rPr>
                      <a:t>eB</a:t>
                    </a:r>
                    <a:endParaRPr kumimoji="1" lang="ja-JP" altLang="en-US" sz="2000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AF5DC1EE-E70A-461D-BAAB-A0B91E274436}"/>
                    </a:ext>
                  </a:extLst>
                </p:cNvPr>
                <p:cNvGrpSpPr/>
                <p:nvPr/>
              </p:nvGrpSpPr>
              <p:grpSpPr>
                <a:xfrm>
                  <a:off x="7444495" y="2038098"/>
                  <a:ext cx="1152128" cy="1214061"/>
                  <a:chOff x="5212667" y="2038098"/>
                  <a:chExt cx="1152128" cy="1214061"/>
                </a:xfrm>
              </p:grpSpPr>
              <p:sp>
                <p:nvSpPr>
                  <p:cNvPr id="68" name="テキスト ボックス 131 7">
                    <a:extLst>
                      <a:ext uri="{FF2B5EF4-FFF2-40B4-BE49-F238E27FC236}">
                        <a16:creationId xmlns:a16="http://schemas.microsoft.com/office/drawing/2014/main" id="{3D74E5FE-CFD6-4F69-94A2-7B10C4093053}"/>
                      </a:ext>
                    </a:extLst>
                  </p:cNvPr>
                  <p:cNvSpPr txBox="1"/>
                  <p:nvPr/>
                </p:nvSpPr>
                <p:spPr>
                  <a:xfrm>
                    <a:off x="5299162" y="2062109"/>
                    <a:ext cx="4523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0070C0"/>
                        </a:solidFill>
                      </a:rPr>
                      <a:t>eB</a:t>
                    </a:r>
                    <a:endParaRPr kumimoji="1" lang="ja-JP" altLang="en-US" sz="2000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09E5A71E-36D8-4E30-B8B7-C802593448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12667" y="3252159"/>
                    <a:ext cx="115212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0" name="グループ化 99">
                    <a:extLst>
                      <a:ext uri="{FF2B5EF4-FFF2-40B4-BE49-F238E27FC236}">
                        <a16:creationId xmlns:a16="http://schemas.microsoft.com/office/drawing/2014/main" id="{E8D3B896-CA02-418F-8E78-F8E6DFE869E2}"/>
                      </a:ext>
                    </a:extLst>
                  </p:cNvPr>
                  <p:cNvGrpSpPr/>
                  <p:nvPr/>
                </p:nvGrpSpPr>
                <p:grpSpPr>
                  <a:xfrm rot="3036739">
                    <a:off x="5279476" y="2668528"/>
                    <a:ext cx="707274" cy="320965"/>
                    <a:chOff x="5267450" y="3810639"/>
                    <a:chExt cx="848735" cy="391695"/>
                  </a:xfrm>
                </p:grpSpPr>
                <p:sp>
                  <p:nvSpPr>
                    <p:cNvPr id="80" name="フリーフォーム 100 5">
                      <a:extLst>
                        <a:ext uri="{FF2B5EF4-FFF2-40B4-BE49-F238E27FC236}">
                          <a16:creationId xmlns:a16="http://schemas.microsoft.com/office/drawing/2014/main" id="{91F546C9-3920-40C4-A405-2B88103DA318}"/>
                        </a:ext>
                      </a:extLst>
                    </p:cNvPr>
                    <p:cNvSpPr/>
                    <p:nvPr/>
                  </p:nvSpPr>
                  <p:spPr>
                    <a:xfrm rot="2260291">
                      <a:off x="5351970" y="4104714"/>
                      <a:ext cx="764215" cy="97620"/>
                    </a:xfrm>
                    <a:custGeom>
                      <a:avLst/>
                      <a:gdLst>
                        <a:gd name="connsiteX0" fmla="*/ 0 w 5780690"/>
                        <a:gd name="connsiteY0" fmla="*/ 357725 h 746722"/>
                        <a:gd name="connsiteX1" fmla="*/ 336331 w 5780690"/>
                        <a:gd name="connsiteY1" fmla="*/ 10884 h 746722"/>
                        <a:gd name="connsiteX2" fmla="*/ 735725 w 5780690"/>
                        <a:gd name="connsiteY2" fmla="*/ 273642 h 746722"/>
                        <a:gd name="connsiteX3" fmla="*/ 1082566 w 5780690"/>
                        <a:gd name="connsiteY3" fmla="*/ 746608 h 746722"/>
                        <a:gd name="connsiteX4" fmla="*/ 1439918 w 5780690"/>
                        <a:gd name="connsiteY4" fmla="*/ 315684 h 746722"/>
                        <a:gd name="connsiteX5" fmla="*/ 1755228 w 5780690"/>
                        <a:gd name="connsiteY5" fmla="*/ 10884 h 746722"/>
                        <a:gd name="connsiteX6" fmla="*/ 2165131 w 5780690"/>
                        <a:gd name="connsiteY6" fmla="*/ 315684 h 746722"/>
                        <a:gd name="connsiteX7" fmla="*/ 2490952 w 5780690"/>
                        <a:gd name="connsiteY7" fmla="*/ 715077 h 746722"/>
                        <a:gd name="connsiteX8" fmla="*/ 2890345 w 5780690"/>
                        <a:gd name="connsiteY8" fmla="*/ 315684 h 746722"/>
                        <a:gd name="connsiteX9" fmla="*/ 3216166 w 5780690"/>
                        <a:gd name="connsiteY9" fmla="*/ 373 h 746722"/>
                        <a:gd name="connsiteX10" fmla="*/ 3594538 w 5780690"/>
                        <a:gd name="connsiteY10" fmla="*/ 326194 h 746722"/>
                        <a:gd name="connsiteX11" fmla="*/ 3930869 w 5780690"/>
                        <a:gd name="connsiteY11" fmla="*/ 736097 h 746722"/>
                        <a:gd name="connsiteX12" fmla="*/ 4351283 w 5780690"/>
                        <a:gd name="connsiteY12" fmla="*/ 326194 h 746722"/>
                        <a:gd name="connsiteX13" fmla="*/ 4698125 w 5780690"/>
                        <a:gd name="connsiteY13" fmla="*/ 373 h 746722"/>
                        <a:gd name="connsiteX14" fmla="*/ 5034456 w 5780690"/>
                        <a:gd name="connsiteY14" fmla="*/ 389256 h 746722"/>
                        <a:gd name="connsiteX15" fmla="*/ 5412828 w 5780690"/>
                        <a:gd name="connsiteY15" fmla="*/ 725587 h 746722"/>
                        <a:gd name="connsiteX16" fmla="*/ 5780690 w 5780690"/>
                        <a:gd name="connsiteY16" fmla="*/ 347215 h 746722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55228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58208 w 5780690"/>
                        <a:gd name="connsiteY9" fmla="*/ 10884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5780690" h="746639">
                          <a:moveTo>
                            <a:pt x="0" y="357725"/>
                          </a:moveTo>
                          <a:cubicBezTo>
                            <a:pt x="106855" y="191311"/>
                            <a:pt x="266262" y="35408"/>
                            <a:pt x="388883" y="31905"/>
                          </a:cubicBezTo>
                          <a:cubicBezTo>
                            <a:pt x="511504" y="28402"/>
                            <a:pt x="620111" y="217587"/>
                            <a:pt x="735725" y="336704"/>
                          </a:cubicBezTo>
                          <a:cubicBezTo>
                            <a:pt x="851339" y="455821"/>
                            <a:pt x="965201" y="750111"/>
                            <a:pt x="1082566" y="746608"/>
                          </a:cubicBezTo>
                          <a:cubicBezTo>
                            <a:pt x="1199931" y="743105"/>
                            <a:pt x="1317297" y="440056"/>
                            <a:pt x="1439918" y="315684"/>
                          </a:cubicBezTo>
                          <a:cubicBezTo>
                            <a:pt x="1562539" y="191312"/>
                            <a:pt x="1697421" y="374"/>
                            <a:pt x="1818290" y="374"/>
                          </a:cubicBezTo>
                          <a:cubicBezTo>
                            <a:pt x="1939159" y="374"/>
                            <a:pt x="2047766" y="198319"/>
                            <a:pt x="2165131" y="315684"/>
                          </a:cubicBezTo>
                          <a:cubicBezTo>
                            <a:pt x="2282496" y="433049"/>
                            <a:pt x="2401614" y="704566"/>
                            <a:pt x="2522483" y="704566"/>
                          </a:cubicBezTo>
                          <a:cubicBezTo>
                            <a:pt x="2643352" y="704566"/>
                            <a:pt x="2767724" y="431298"/>
                            <a:pt x="2890345" y="315684"/>
                          </a:cubicBezTo>
                          <a:cubicBezTo>
                            <a:pt x="3012966" y="200070"/>
                            <a:pt x="3140843" y="9132"/>
                            <a:pt x="3258208" y="10884"/>
                          </a:cubicBezTo>
                          <a:cubicBezTo>
                            <a:pt x="3375573" y="12636"/>
                            <a:pt x="3482428" y="205325"/>
                            <a:pt x="3594538" y="326194"/>
                          </a:cubicBezTo>
                          <a:cubicBezTo>
                            <a:pt x="3706648" y="447063"/>
                            <a:pt x="3804745" y="736097"/>
                            <a:pt x="3930869" y="736097"/>
                          </a:cubicBezTo>
                          <a:cubicBezTo>
                            <a:pt x="4056993" y="736097"/>
                            <a:pt x="4223407" y="448815"/>
                            <a:pt x="4351283" y="326194"/>
                          </a:cubicBezTo>
                          <a:cubicBezTo>
                            <a:pt x="4479159" y="203573"/>
                            <a:pt x="4575504" y="-10137"/>
                            <a:pt x="4698125" y="373"/>
                          </a:cubicBezTo>
                          <a:cubicBezTo>
                            <a:pt x="4820746" y="10883"/>
                            <a:pt x="4967891" y="268387"/>
                            <a:pt x="5087008" y="389256"/>
                          </a:cubicBezTo>
                          <a:cubicBezTo>
                            <a:pt x="5206125" y="510125"/>
                            <a:pt x="5297214" y="732594"/>
                            <a:pt x="5412828" y="725587"/>
                          </a:cubicBezTo>
                          <a:cubicBezTo>
                            <a:pt x="5528442" y="718580"/>
                            <a:pt x="5658945" y="532897"/>
                            <a:pt x="5780690" y="347215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81" name="グループ化 101">
                      <a:extLst>
                        <a:ext uri="{FF2B5EF4-FFF2-40B4-BE49-F238E27FC236}">
                          <a16:creationId xmlns:a16="http://schemas.microsoft.com/office/drawing/2014/main" id="{7FBB1642-1EAD-4318-8BF3-1696035F9C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67450" y="3810639"/>
                      <a:ext cx="141461" cy="141461"/>
                      <a:chOff x="7240824" y="2855449"/>
                      <a:chExt cx="141461" cy="141461"/>
                    </a:xfrm>
                  </p:grpSpPr>
                  <p:cxnSp>
                    <p:nvCxnSpPr>
                      <p:cNvPr id="82" name="直線コネクタ 102 5">
                        <a:extLst>
                          <a:ext uri="{FF2B5EF4-FFF2-40B4-BE49-F238E27FC236}">
                            <a16:creationId xmlns:a16="http://schemas.microsoft.com/office/drawing/2014/main" id="{D3950622-9642-4422-9D10-A5F0A2A4796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直線コネクタ 103 5">
                        <a:extLst>
                          <a:ext uri="{FF2B5EF4-FFF2-40B4-BE49-F238E27FC236}">
                            <a16:creationId xmlns:a16="http://schemas.microsoft.com/office/drawing/2014/main" id="{AEF795B8-289A-4BA2-B454-1A3653E68E5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直線コネクタ 104 5">
                        <a:extLst>
                          <a:ext uri="{FF2B5EF4-FFF2-40B4-BE49-F238E27FC236}">
                            <a16:creationId xmlns:a16="http://schemas.microsoft.com/office/drawing/2014/main" id="{1F027A36-D026-4340-BA1D-41E30B0221B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直線コネクタ 105 5">
                        <a:extLst>
                          <a:ext uri="{FF2B5EF4-FFF2-40B4-BE49-F238E27FC236}">
                            <a16:creationId xmlns:a16="http://schemas.microsoft.com/office/drawing/2014/main" id="{DACA54C9-D4A3-4403-9879-2903D3DCB48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1" name="テキスト ボックス 131 8">
                    <a:extLst>
                      <a:ext uri="{FF2B5EF4-FFF2-40B4-BE49-F238E27FC236}">
                        <a16:creationId xmlns:a16="http://schemas.microsoft.com/office/drawing/2014/main" id="{94CDF94A-7AC8-406D-88EE-590DDFB8539B}"/>
                      </a:ext>
                    </a:extLst>
                  </p:cNvPr>
                  <p:cNvSpPr txBox="1"/>
                  <p:nvPr/>
                </p:nvSpPr>
                <p:spPr>
                  <a:xfrm>
                    <a:off x="5299163" y="2062110"/>
                    <a:ext cx="4523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0070C0"/>
                        </a:solidFill>
                      </a:rPr>
                      <a:t>eB</a:t>
                    </a:r>
                    <a:endParaRPr kumimoji="1" lang="ja-JP" altLang="en-US" sz="2000" dirty="0">
                      <a:solidFill>
                        <a:srgbClr val="0070C0"/>
                      </a:solidFill>
                    </a:endParaRPr>
                  </a:p>
                </p:txBody>
              </p:sp>
              <p:grpSp>
                <p:nvGrpSpPr>
                  <p:cNvPr id="72" name="グループ化 99">
                    <a:extLst>
                      <a:ext uri="{FF2B5EF4-FFF2-40B4-BE49-F238E27FC236}">
                        <a16:creationId xmlns:a16="http://schemas.microsoft.com/office/drawing/2014/main" id="{E2A00EB8-9FB8-47BB-A166-FB7F37E0A237}"/>
                      </a:ext>
                    </a:extLst>
                  </p:cNvPr>
                  <p:cNvGrpSpPr/>
                  <p:nvPr/>
                </p:nvGrpSpPr>
                <p:grpSpPr>
                  <a:xfrm rot="3036739">
                    <a:off x="5806736" y="2644516"/>
                    <a:ext cx="707274" cy="320965"/>
                    <a:chOff x="5267450" y="3810639"/>
                    <a:chExt cx="848735" cy="391695"/>
                  </a:xfrm>
                </p:grpSpPr>
                <p:sp>
                  <p:nvSpPr>
                    <p:cNvPr id="74" name="フリーフォーム 100 6">
                      <a:extLst>
                        <a:ext uri="{FF2B5EF4-FFF2-40B4-BE49-F238E27FC236}">
                          <a16:creationId xmlns:a16="http://schemas.microsoft.com/office/drawing/2014/main" id="{69180960-F6FF-4A4A-842B-C2071EDC5900}"/>
                        </a:ext>
                      </a:extLst>
                    </p:cNvPr>
                    <p:cNvSpPr/>
                    <p:nvPr/>
                  </p:nvSpPr>
                  <p:spPr>
                    <a:xfrm rot="2260291">
                      <a:off x="5351970" y="4104714"/>
                      <a:ext cx="764215" cy="97620"/>
                    </a:xfrm>
                    <a:custGeom>
                      <a:avLst/>
                      <a:gdLst>
                        <a:gd name="connsiteX0" fmla="*/ 0 w 5780690"/>
                        <a:gd name="connsiteY0" fmla="*/ 357725 h 746722"/>
                        <a:gd name="connsiteX1" fmla="*/ 336331 w 5780690"/>
                        <a:gd name="connsiteY1" fmla="*/ 10884 h 746722"/>
                        <a:gd name="connsiteX2" fmla="*/ 735725 w 5780690"/>
                        <a:gd name="connsiteY2" fmla="*/ 273642 h 746722"/>
                        <a:gd name="connsiteX3" fmla="*/ 1082566 w 5780690"/>
                        <a:gd name="connsiteY3" fmla="*/ 746608 h 746722"/>
                        <a:gd name="connsiteX4" fmla="*/ 1439918 w 5780690"/>
                        <a:gd name="connsiteY4" fmla="*/ 315684 h 746722"/>
                        <a:gd name="connsiteX5" fmla="*/ 1755228 w 5780690"/>
                        <a:gd name="connsiteY5" fmla="*/ 10884 h 746722"/>
                        <a:gd name="connsiteX6" fmla="*/ 2165131 w 5780690"/>
                        <a:gd name="connsiteY6" fmla="*/ 315684 h 746722"/>
                        <a:gd name="connsiteX7" fmla="*/ 2490952 w 5780690"/>
                        <a:gd name="connsiteY7" fmla="*/ 715077 h 746722"/>
                        <a:gd name="connsiteX8" fmla="*/ 2890345 w 5780690"/>
                        <a:gd name="connsiteY8" fmla="*/ 315684 h 746722"/>
                        <a:gd name="connsiteX9" fmla="*/ 3216166 w 5780690"/>
                        <a:gd name="connsiteY9" fmla="*/ 373 h 746722"/>
                        <a:gd name="connsiteX10" fmla="*/ 3594538 w 5780690"/>
                        <a:gd name="connsiteY10" fmla="*/ 326194 h 746722"/>
                        <a:gd name="connsiteX11" fmla="*/ 3930869 w 5780690"/>
                        <a:gd name="connsiteY11" fmla="*/ 736097 h 746722"/>
                        <a:gd name="connsiteX12" fmla="*/ 4351283 w 5780690"/>
                        <a:gd name="connsiteY12" fmla="*/ 326194 h 746722"/>
                        <a:gd name="connsiteX13" fmla="*/ 4698125 w 5780690"/>
                        <a:gd name="connsiteY13" fmla="*/ 373 h 746722"/>
                        <a:gd name="connsiteX14" fmla="*/ 5034456 w 5780690"/>
                        <a:gd name="connsiteY14" fmla="*/ 389256 h 746722"/>
                        <a:gd name="connsiteX15" fmla="*/ 5412828 w 5780690"/>
                        <a:gd name="connsiteY15" fmla="*/ 725587 h 746722"/>
                        <a:gd name="connsiteX16" fmla="*/ 5780690 w 5780690"/>
                        <a:gd name="connsiteY16" fmla="*/ 347215 h 746722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55228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58208 w 5780690"/>
                        <a:gd name="connsiteY9" fmla="*/ 10884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5780690" h="746639">
                          <a:moveTo>
                            <a:pt x="0" y="357725"/>
                          </a:moveTo>
                          <a:cubicBezTo>
                            <a:pt x="106855" y="191311"/>
                            <a:pt x="266262" y="35408"/>
                            <a:pt x="388883" y="31905"/>
                          </a:cubicBezTo>
                          <a:cubicBezTo>
                            <a:pt x="511504" y="28402"/>
                            <a:pt x="620111" y="217587"/>
                            <a:pt x="735725" y="336704"/>
                          </a:cubicBezTo>
                          <a:cubicBezTo>
                            <a:pt x="851339" y="455821"/>
                            <a:pt x="965201" y="750111"/>
                            <a:pt x="1082566" y="746608"/>
                          </a:cubicBezTo>
                          <a:cubicBezTo>
                            <a:pt x="1199931" y="743105"/>
                            <a:pt x="1317297" y="440056"/>
                            <a:pt x="1439918" y="315684"/>
                          </a:cubicBezTo>
                          <a:cubicBezTo>
                            <a:pt x="1562539" y="191312"/>
                            <a:pt x="1697421" y="374"/>
                            <a:pt x="1818290" y="374"/>
                          </a:cubicBezTo>
                          <a:cubicBezTo>
                            <a:pt x="1939159" y="374"/>
                            <a:pt x="2047766" y="198319"/>
                            <a:pt x="2165131" y="315684"/>
                          </a:cubicBezTo>
                          <a:cubicBezTo>
                            <a:pt x="2282496" y="433049"/>
                            <a:pt x="2401614" y="704566"/>
                            <a:pt x="2522483" y="704566"/>
                          </a:cubicBezTo>
                          <a:cubicBezTo>
                            <a:pt x="2643352" y="704566"/>
                            <a:pt x="2767724" y="431298"/>
                            <a:pt x="2890345" y="315684"/>
                          </a:cubicBezTo>
                          <a:cubicBezTo>
                            <a:pt x="3012966" y="200070"/>
                            <a:pt x="3140843" y="9132"/>
                            <a:pt x="3258208" y="10884"/>
                          </a:cubicBezTo>
                          <a:cubicBezTo>
                            <a:pt x="3375573" y="12636"/>
                            <a:pt x="3482428" y="205325"/>
                            <a:pt x="3594538" y="326194"/>
                          </a:cubicBezTo>
                          <a:cubicBezTo>
                            <a:pt x="3706648" y="447063"/>
                            <a:pt x="3804745" y="736097"/>
                            <a:pt x="3930869" y="736097"/>
                          </a:cubicBezTo>
                          <a:cubicBezTo>
                            <a:pt x="4056993" y="736097"/>
                            <a:pt x="4223407" y="448815"/>
                            <a:pt x="4351283" y="326194"/>
                          </a:cubicBezTo>
                          <a:cubicBezTo>
                            <a:pt x="4479159" y="203573"/>
                            <a:pt x="4575504" y="-10137"/>
                            <a:pt x="4698125" y="373"/>
                          </a:cubicBezTo>
                          <a:cubicBezTo>
                            <a:pt x="4820746" y="10883"/>
                            <a:pt x="4967891" y="268387"/>
                            <a:pt x="5087008" y="389256"/>
                          </a:cubicBezTo>
                          <a:cubicBezTo>
                            <a:pt x="5206125" y="510125"/>
                            <a:pt x="5297214" y="732594"/>
                            <a:pt x="5412828" y="725587"/>
                          </a:cubicBezTo>
                          <a:cubicBezTo>
                            <a:pt x="5528442" y="718580"/>
                            <a:pt x="5658945" y="532897"/>
                            <a:pt x="5780690" y="347215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75" name="グループ化 101">
                      <a:extLst>
                        <a:ext uri="{FF2B5EF4-FFF2-40B4-BE49-F238E27FC236}">
                          <a16:creationId xmlns:a16="http://schemas.microsoft.com/office/drawing/2014/main" id="{F2A96A8C-1C8D-41B4-9A06-CFE4976F96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67450" y="3810639"/>
                      <a:ext cx="141461" cy="141461"/>
                      <a:chOff x="7240824" y="2855449"/>
                      <a:chExt cx="141461" cy="141461"/>
                    </a:xfrm>
                  </p:grpSpPr>
                  <p:cxnSp>
                    <p:nvCxnSpPr>
                      <p:cNvPr id="76" name="直線コネクタ 102 6">
                        <a:extLst>
                          <a:ext uri="{FF2B5EF4-FFF2-40B4-BE49-F238E27FC236}">
                            <a16:creationId xmlns:a16="http://schemas.microsoft.com/office/drawing/2014/main" id="{4D370A06-25A6-446A-854F-99704A33238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直線コネクタ 103 6">
                        <a:extLst>
                          <a:ext uri="{FF2B5EF4-FFF2-40B4-BE49-F238E27FC236}">
                            <a16:creationId xmlns:a16="http://schemas.microsoft.com/office/drawing/2014/main" id="{54458473-F05B-43F9-97F4-73A6478EC6C4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直線コネクタ 104 6">
                        <a:extLst>
                          <a:ext uri="{FF2B5EF4-FFF2-40B4-BE49-F238E27FC236}">
                            <a16:creationId xmlns:a16="http://schemas.microsoft.com/office/drawing/2014/main" id="{FDD8DA8D-2563-4EDA-8531-9FECB56EB69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直線コネクタ 105 6">
                        <a:extLst>
                          <a:ext uri="{FF2B5EF4-FFF2-40B4-BE49-F238E27FC236}">
                            <a16:creationId xmlns:a16="http://schemas.microsoft.com/office/drawing/2014/main" id="{F690B559-4158-4931-BD6E-5449E5C6947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3" name="テキスト ボックス 131 9">
                    <a:extLst>
                      <a:ext uri="{FF2B5EF4-FFF2-40B4-BE49-F238E27FC236}">
                        <a16:creationId xmlns:a16="http://schemas.microsoft.com/office/drawing/2014/main" id="{EF27D4BC-D65B-4A25-AA08-4B713CBC3205}"/>
                      </a:ext>
                    </a:extLst>
                  </p:cNvPr>
                  <p:cNvSpPr txBox="1"/>
                  <p:nvPr/>
                </p:nvSpPr>
                <p:spPr>
                  <a:xfrm>
                    <a:off x="5826423" y="2038098"/>
                    <a:ext cx="4523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0070C0"/>
                        </a:solidFill>
                      </a:rPr>
                      <a:t>eB</a:t>
                    </a:r>
                    <a:endParaRPr kumimoji="1" lang="ja-JP" altLang="en-US" sz="2000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7B33B56C-C00C-4250-BF1C-449F4486D373}"/>
                    </a:ext>
                  </a:extLst>
                </p:cNvPr>
                <p:cNvGrpSpPr/>
                <p:nvPr/>
              </p:nvGrpSpPr>
              <p:grpSpPr>
                <a:xfrm>
                  <a:off x="8580294" y="2038098"/>
                  <a:ext cx="1152128" cy="1214061"/>
                  <a:chOff x="5212667" y="2038098"/>
                  <a:chExt cx="1152128" cy="1214061"/>
                </a:xfrm>
              </p:grpSpPr>
              <p:sp>
                <p:nvSpPr>
                  <p:cNvPr id="87" name="テキスト ボックス 131 10">
                    <a:extLst>
                      <a:ext uri="{FF2B5EF4-FFF2-40B4-BE49-F238E27FC236}">
                        <a16:creationId xmlns:a16="http://schemas.microsoft.com/office/drawing/2014/main" id="{015420B9-F853-4401-A9F2-EDA983DD0EE9}"/>
                      </a:ext>
                    </a:extLst>
                  </p:cNvPr>
                  <p:cNvSpPr txBox="1"/>
                  <p:nvPr/>
                </p:nvSpPr>
                <p:spPr>
                  <a:xfrm>
                    <a:off x="5299162" y="2062109"/>
                    <a:ext cx="4523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0070C0"/>
                        </a:solidFill>
                      </a:rPr>
                      <a:t>eB</a:t>
                    </a:r>
                    <a:endParaRPr kumimoji="1" lang="ja-JP" altLang="en-US" sz="2000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8B963CB8-45FE-47D6-B849-C029052D5F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12667" y="3252159"/>
                    <a:ext cx="115212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9" name="グループ化 99">
                    <a:extLst>
                      <a:ext uri="{FF2B5EF4-FFF2-40B4-BE49-F238E27FC236}">
                        <a16:creationId xmlns:a16="http://schemas.microsoft.com/office/drawing/2014/main" id="{D3541D4A-7E3E-44A2-B008-EF47E24CB1B1}"/>
                      </a:ext>
                    </a:extLst>
                  </p:cNvPr>
                  <p:cNvGrpSpPr/>
                  <p:nvPr/>
                </p:nvGrpSpPr>
                <p:grpSpPr>
                  <a:xfrm rot="3036739">
                    <a:off x="5279476" y="2668528"/>
                    <a:ext cx="707274" cy="320965"/>
                    <a:chOff x="5267450" y="3810639"/>
                    <a:chExt cx="848735" cy="391695"/>
                  </a:xfrm>
                </p:grpSpPr>
                <p:sp>
                  <p:nvSpPr>
                    <p:cNvPr id="99" name="フリーフォーム 100 7">
                      <a:extLst>
                        <a:ext uri="{FF2B5EF4-FFF2-40B4-BE49-F238E27FC236}">
                          <a16:creationId xmlns:a16="http://schemas.microsoft.com/office/drawing/2014/main" id="{E0B639CA-7525-4C69-AAE1-E9EB5F72DB39}"/>
                        </a:ext>
                      </a:extLst>
                    </p:cNvPr>
                    <p:cNvSpPr/>
                    <p:nvPr/>
                  </p:nvSpPr>
                  <p:spPr>
                    <a:xfrm rot="2260291">
                      <a:off x="5351970" y="4104714"/>
                      <a:ext cx="764215" cy="97620"/>
                    </a:xfrm>
                    <a:custGeom>
                      <a:avLst/>
                      <a:gdLst>
                        <a:gd name="connsiteX0" fmla="*/ 0 w 5780690"/>
                        <a:gd name="connsiteY0" fmla="*/ 357725 h 746722"/>
                        <a:gd name="connsiteX1" fmla="*/ 336331 w 5780690"/>
                        <a:gd name="connsiteY1" fmla="*/ 10884 h 746722"/>
                        <a:gd name="connsiteX2" fmla="*/ 735725 w 5780690"/>
                        <a:gd name="connsiteY2" fmla="*/ 273642 h 746722"/>
                        <a:gd name="connsiteX3" fmla="*/ 1082566 w 5780690"/>
                        <a:gd name="connsiteY3" fmla="*/ 746608 h 746722"/>
                        <a:gd name="connsiteX4" fmla="*/ 1439918 w 5780690"/>
                        <a:gd name="connsiteY4" fmla="*/ 315684 h 746722"/>
                        <a:gd name="connsiteX5" fmla="*/ 1755228 w 5780690"/>
                        <a:gd name="connsiteY5" fmla="*/ 10884 h 746722"/>
                        <a:gd name="connsiteX6" fmla="*/ 2165131 w 5780690"/>
                        <a:gd name="connsiteY6" fmla="*/ 315684 h 746722"/>
                        <a:gd name="connsiteX7" fmla="*/ 2490952 w 5780690"/>
                        <a:gd name="connsiteY7" fmla="*/ 715077 h 746722"/>
                        <a:gd name="connsiteX8" fmla="*/ 2890345 w 5780690"/>
                        <a:gd name="connsiteY8" fmla="*/ 315684 h 746722"/>
                        <a:gd name="connsiteX9" fmla="*/ 3216166 w 5780690"/>
                        <a:gd name="connsiteY9" fmla="*/ 373 h 746722"/>
                        <a:gd name="connsiteX10" fmla="*/ 3594538 w 5780690"/>
                        <a:gd name="connsiteY10" fmla="*/ 326194 h 746722"/>
                        <a:gd name="connsiteX11" fmla="*/ 3930869 w 5780690"/>
                        <a:gd name="connsiteY11" fmla="*/ 736097 h 746722"/>
                        <a:gd name="connsiteX12" fmla="*/ 4351283 w 5780690"/>
                        <a:gd name="connsiteY12" fmla="*/ 326194 h 746722"/>
                        <a:gd name="connsiteX13" fmla="*/ 4698125 w 5780690"/>
                        <a:gd name="connsiteY13" fmla="*/ 373 h 746722"/>
                        <a:gd name="connsiteX14" fmla="*/ 5034456 w 5780690"/>
                        <a:gd name="connsiteY14" fmla="*/ 389256 h 746722"/>
                        <a:gd name="connsiteX15" fmla="*/ 5412828 w 5780690"/>
                        <a:gd name="connsiteY15" fmla="*/ 725587 h 746722"/>
                        <a:gd name="connsiteX16" fmla="*/ 5780690 w 5780690"/>
                        <a:gd name="connsiteY16" fmla="*/ 347215 h 746722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55228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58208 w 5780690"/>
                        <a:gd name="connsiteY9" fmla="*/ 10884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5780690" h="746639">
                          <a:moveTo>
                            <a:pt x="0" y="357725"/>
                          </a:moveTo>
                          <a:cubicBezTo>
                            <a:pt x="106855" y="191311"/>
                            <a:pt x="266262" y="35408"/>
                            <a:pt x="388883" y="31905"/>
                          </a:cubicBezTo>
                          <a:cubicBezTo>
                            <a:pt x="511504" y="28402"/>
                            <a:pt x="620111" y="217587"/>
                            <a:pt x="735725" y="336704"/>
                          </a:cubicBezTo>
                          <a:cubicBezTo>
                            <a:pt x="851339" y="455821"/>
                            <a:pt x="965201" y="750111"/>
                            <a:pt x="1082566" y="746608"/>
                          </a:cubicBezTo>
                          <a:cubicBezTo>
                            <a:pt x="1199931" y="743105"/>
                            <a:pt x="1317297" y="440056"/>
                            <a:pt x="1439918" y="315684"/>
                          </a:cubicBezTo>
                          <a:cubicBezTo>
                            <a:pt x="1562539" y="191312"/>
                            <a:pt x="1697421" y="374"/>
                            <a:pt x="1818290" y="374"/>
                          </a:cubicBezTo>
                          <a:cubicBezTo>
                            <a:pt x="1939159" y="374"/>
                            <a:pt x="2047766" y="198319"/>
                            <a:pt x="2165131" y="315684"/>
                          </a:cubicBezTo>
                          <a:cubicBezTo>
                            <a:pt x="2282496" y="433049"/>
                            <a:pt x="2401614" y="704566"/>
                            <a:pt x="2522483" y="704566"/>
                          </a:cubicBezTo>
                          <a:cubicBezTo>
                            <a:pt x="2643352" y="704566"/>
                            <a:pt x="2767724" y="431298"/>
                            <a:pt x="2890345" y="315684"/>
                          </a:cubicBezTo>
                          <a:cubicBezTo>
                            <a:pt x="3012966" y="200070"/>
                            <a:pt x="3140843" y="9132"/>
                            <a:pt x="3258208" y="10884"/>
                          </a:cubicBezTo>
                          <a:cubicBezTo>
                            <a:pt x="3375573" y="12636"/>
                            <a:pt x="3482428" y="205325"/>
                            <a:pt x="3594538" y="326194"/>
                          </a:cubicBezTo>
                          <a:cubicBezTo>
                            <a:pt x="3706648" y="447063"/>
                            <a:pt x="3804745" y="736097"/>
                            <a:pt x="3930869" y="736097"/>
                          </a:cubicBezTo>
                          <a:cubicBezTo>
                            <a:pt x="4056993" y="736097"/>
                            <a:pt x="4223407" y="448815"/>
                            <a:pt x="4351283" y="326194"/>
                          </a:cubicBezTo>
                          <a:cubicBezTo>
                            <a:pt x="4479159" y="203573"/>
                            <a:pt x="4575504" y="-10137"/>
                            <a:pt x="4698125" y="373"/>
                          </a:cubicBezTo>
                          <a:cubicBezTo>
                            <a:pt x="4820746" y="10883"/>
                            <a:pt x="4967891" y="268387"/>
                            <a:pt x="5087008" y="389256"/>
                          </a:cubicBezTo>
                          <a:cubicBezTo>
                            <a:pt x="5206125" y="510125"/>
                            <a:pt x="5297214" y="732594"/>
                            <a:pt x="5412828" y="725587"/>
                          </a:cubicBezTo>
                          <a:cubicBezTo>
                            <a:pt x="5528442" y="718580"/>
                            <a:pt x="5658945" y="532897"/>
                            <a:pt x="5780690" y="347215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100" name="グループ化 101">
                      <a:extLst>
                        <a:ext uri="{FF2B5EF4-FFF2-40B4-BE49-F238E27FC236}">
                          <a16:creationId xmlns:a16="http://schemas.microsoft.com/office/drawing/2014/main" id="{61C7A3BB-B3E6-493F-B25D-CEA67B4EFE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67450" y="3810639"/>
                      <a:ext cx="141461" cy="141461"/>
                      <a:chOff x="7240824" y="2855449"/>
                      <a:chExt cx="141461" cy="141461"/>
                    </a:xfrm>
                  </p:grpSpPr>
                  <p:cxnSp>
                    <p:nvCxnSpPr>
                      <p:cNvPr id="101" name="直線コネクタ 102 7">
                        <a:extLst>
                          <a:ext uri="{FF2B5EF4-FFF2-40B4-BE49-F238E27FC236}">
                            <a16:creationId xmlns:a16="http://schemas.microsoft.com/office/drawing/2014/main" id="{DA30E3B9-4468-439A-81AB-465772F0E50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直線コネクタ 103 7">
                        <a:extLst>
                          <a:ext uri="{FF2B5EF4-FFF2-40B4-BE49-F238E27FC236}">
                            <a16:creationId xmlns:a16="http://schemas.microsoft.com/office/drawing/2014/main" id="{B663FABC-77C8-4FD8-95A5-ACE41234A5D0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直線コネクタ 104 7">
                        <a:extLst>
                          <a:ext uri="{FF2B5EF4-FFF2-40B4-BE49-F238E27FC236}">
                            <a16:creationId xmlns:a16="http://schemas.microsoft.com/office/drawing/2014/main" id="{9ABF73E1-5C3F-4EA9-A133-B79D73BDDDD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直線コネクタ 105 7">
                        <a:extLst>
                          <a:ext uri="{FF2B5EF4-FFF2-40B4-BE49-F238E27FC236}">
                            <a16:creationId xmlns:a16="http://schemas.microsoft.com/office/drawing/2014/main" id="{2551D21E-B547-442C-AE1A-F95DE1D2469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90" name="テキスト ボックス 131 11">
                    <a:extLst>
                      <a:ext uri="{FF2B5EF4-FFF2-40B4-BE49-F238E27FC236}">
                        <a16:creationId xmlns:a16="http://schemas.microsoft.com/office/drawing/2014/main" id="{CDCAC0DC-C8CD-4F55-9B99-FBE2C6514F38}"/>
                      </a:ext>
                    </a:extLst>
                  </p:cNvPr>
                  <p:cNvSpPr txBox="1"/>
                  <p:nvPr/>
                </p:nvSpPr>
                <p:spPr>
                  <a:xfrm>
                    <a:off x="5299163" y="2062110"/>
                    <a:ext cx="4523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0070C0"/>
                        </a:solidFill>
                      </a:rPr>
                      <a:t>eB</a:t>
                    </a:r>
                    <a:endParaRPr kumimoji="1" lang="ja-JP" altLang="en-US" sz="2000" dirty="0">
                      <a:solidFill>
                        <a:srgbClr val="0070C0"/>
                      </a:solidFill>
                    </a:endParaRPr>
                  </a:p>
                </p:txBody>
              </p:sp>
              <p:grpSp>
                <p:nvGrpSpPr>
                  <p:cNvPr id="91" name="グループ化 99">
                    <a:extLst>
                      <a:ext uri="{FF2B5EF4-FFF2-40B4-BE49-F238E27FC236}">
                        <a16:creationId xmlns:a16="http://schemas.microsoft.com/office/drawing/2014/main" id="{D5F7BB47-677B-4918-B5DE-5CC2179EF15F}"/>
                      </a:ext>
                    </a:extLst>
                  </p:cNvPr>
                  <p:cNvGrpSpPr/>
                  <p:nvPr/>
                </p:nvGrpSpPr>
                <p:grpSpPr>
                  <a:xfrm rot="3036739">
                    <a:off x="5806736" y="2644516"/>
                    <a:ext cx="707274" cy="320965"/>
                    <a:chOff x="5267450" y="3810639"/>
                    <a:chExt cx="848735" cy="391695"/>
                  </a:xfrm>
                </p:grpSpPr>
                <p:sp>
                  <p:nvSpPr>
                    <p:cNvPr id="93" name="フリーフォーム 100 8">
                      <a:extLst>
                        <a:ext uri="{FF2B5EF4-FFF2-40B4-BE49-F238E27FC236}">
                          <a16:creationId xmlns:a16="http://schemas.microsoft.com/office/drawing/2014/main" id="{ED5AAE99-8F8C-4793-82FD-B1C9082FF1E9}"/>
                        </a:ext>
                      </a:extLst>
                    </p:cNvPr>
                    <p:cNvSpPr/>
                    <p:nvPr/>
                  </p:nvSpPr>
                  <p:spPr>
                    <a:xfrm rot="2260291">
                      <a:off x="5351970" y="4104714"/>
                      <a:ext cx="764215" cy="97620"/>
                    </a:xfrm>
                    <a:custGeom>
                      <a:avLst/>
                      <a:gdLst>
                        <a:gd name="connsiteX0" fmla="*/ 0 w 5780690"/>
                        <a:gd name="connsiteY0" fmla="*/ 357725 h 746722"/>
                        <a:gd name="connsiteX1" fmla="*/ 336331 w 5780690"/>
                        <a:gd name="connsiteY1" fmla="*/ 10884 h 746722"/>
                        <a:gd name="connsiteX2" fmla="*/ 735725 w 5780690"/>
                        <a:gd name="connsiteY2" fmla="*/ 273642 h 746722"/>
                        <a:gd name="connsiteX3" fmla="*/ 1082566 w 5780690"/>
                        <a:gd name="connsiteY3" fmla="*/ 746608 h 746722"/>
                        <a:gd name="connsiteX4" fmla="*/ 1439918 w 5780690"/>
                        <a:gd name="connsiteY4" fmla="*/ 315684 h 746722"/>
                        <a:gd name="connsiteX5" fmla="*/ 1755228 w 5780690"/>
                        <a:gd name="connsiteY5" fmla="*/ 10884 h 746722"/>
                        <a:gd name="connsiteX6" fmla="*/ 2165131 w 5780690"/>
                        <a:gd name="connsiteY6" fmla="*/ 315684 h 746722"/>
                        <a:gd name="connsiteX7" fmla="*/ 2490952 w 5780690"/>
                        <a:gd name="connsiteY7" fmla="*/ 715077 h 746722"/>
                        <a:gd name="connsiteX8" fmla="*/ 2890345 w 5780690"/>
                        <a:gd name="connsiteY8" fmla="*/ 315684 h 746722"/>
                        <a:gd name="connsiteX9" fmla="*/ 3216166 w 5780690"/>
                        <a:gd name="connsiteY9" fmla="*/ 373 h 746722"/>
                        <a:gd name="connsiteX10" fmla="*/ 3594538 w 5780690"/>
                        <a:gd name="connsiteY10" fmla="*/ 326194 h 746722"/>
                        <a:gd name="connsiteX11" fmla="*/ 3930869 w 5780690"/>
                        <a:gd name="connsiteY11" fmla="*/ 736097 h 746722"/>
                        <a:gd name="connsiteX12" fmla="*/ 4351283 w 5780690"/>
                        <a:gd name="connsiteY12" fmla="*/ 326194 h 746722"/>
                        <a:gd name="connsiteX13" fmla="*/ 4698125 w 5780690"/>
                        <a:gd name="connsiteY13" fmla="*/ 373 h 746722"/>
                        <a:gd name="connsiteX14" fmla="*/ 5034456 w 5780690"/>
                        <a:gd name="connsiteY14" fmla="*/ 389256 h 746722"/>
                        <a:gd name="connsiteX15" fmla="*/ 5412828 w 5780690"/>
                        <a:gd name="connsiteY15" fmla="*/ 725587 h 746722"/>
                        <a:gd name="connsiteX16" fmla="*/ 5780690 w 5780690"/>
                        <a:gd name="connsiteY16" fmla="*/ 347215 h 746722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55228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490952 w 5780690"/>
                        <a:gd name="connsiteY7" fmla="*/ 715077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34456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36331 w 5780690"/>
                        <a:gd name="connsiteY1" fmla="*/ 10884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786759 w 5780690"/>
                        <a:gd name="connsiteY5" fmla="*/ 1088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16166 w 5780690"/>
                        <a:gd name="connsiteY9" fmla="*/ 373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  <a:gd name="connsiteX0" fmla="*/ 0 w 5780690"/>
                        <a:gd name="connsiteY0" fmla="*/ 357725 h 746639"/>
                        <a:gd name="connsiteX1" fmla="*/ 388883 w 5780690"/>
                        <a:gd name="connsiteY1" fmla="*/ 31905 h 746639"/>
                        <a:gd name="connsiteX2" fmla="*/ 735725 w 5780690"/>
                        <a:gd name="connsiteY2" fmla="*/ 336704 h 746639"/>
                        <a:gd name="connsiteX3" fmla="*/ 1082566 w 5780690"/>
                        <a:gd name="connsiteY3" fmla="*/ 746608 h 746639"/>
                        <a:gd name="connsiteX4" fmla="*/ 1439918 w 5780690"/>
                        <a:gd name="connsiteY4" fmla="*/ 315684 h 746639"/>
                        <a:gd name="connsiteX5" fmla="*/ 1818290 w 5780690"/>
                        <a:gd name="connsiteY5" fmla="*/ 374 h 746639"/>
                        <a:gd name="connsiteX6" fmla="*/ 2165131 w 5780690"/>
                        <a:gd name="connsiteY6" fmla="*/ 315684 h 746639"/>
                        <a:gd name="connsiteX7" fmla="*/ 2522483 w 5780690"/>
                        <a:gd name="connsiteY7" fmla="*/ 704566 h 746639"/>
                        <a:gd name="connsiteX8" fmla="*/ 2890345 w 5780690"/>
                        <a:gd name="connsiteY8" fmla="*/ 315684 h 746639"/>
                        <a:gd name="connsiteX9" fmla="*/ 3258208 w 5780690"/>
                        <a:gd name="connsiteY9" fmla="*/ 10884 h 746639"/>
                        <a:gd name="connsiteX10" fmla="*/ 3594538 w 5780690"/>
                        <a:gd name="connsiteY10" fmla="*/ 326194 h 746639"/>
                        <a:gd name="connsiteX11" fmla="*/ 3930869 w 5780690"/>
                        <a:gd name="connsiteY11" fmla="*/ 736097 h 746639"/>
                        <a:gd name="connsiteX12" fmla="*/ 4351283 w 5780690"/>
                        <a:gd name="connsiteY12" fmla="*/ 326194 h 746639"/>
                        <a:gd name="connsiteX13" fmla="*/ 4698125 w 5780690"/>
                        <a:gd name="connsiteY13" fmla="*/ 373 h 746639"/>
                        <a:gd name="connsiteX14" fmla="*/ 5087008 w 5780690"/>
                        <a:gd name="connsiteY14" fmla="*/ 389256 h 746639"/>
                        <a:gd name="connsiteX15" fmla="*/ 5412828 w 5780690"/>
                        <a:gd name="connsiteY15" fmla="*/ 725587 h 746639"/>
                        <a:gd name="connsiteX16" fmla="*/ 5780690 w 5780690"/>
                        <a:gd name="connsiteY16" fmla="*/ 347215 h 7466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5780690" h="746639">
                          <a:moveTo>
                            <a:pt x="0" y="357725"/>
                          </a:moveTo>
                          <a:cubicBezTo>
                            <a:pt x="106855" y="191311"/>
                            <a:pt x="266262" y="35408"/>
                            <a:pt x="388883" y="31905"/>
                          </a:cubicBezTo>
                          <a:cubicBezTo>
                            <a:pt x="511504" y="28402"/>
                            <a:pt x="620111" y="217587"/>
                            <a:pt x="735725" y="336704"/>
                          </a:cubicBezTo>
                          <a:cubicBezTo>
                            <a:pt x="851339" y="455821"/>
                            <a:pt x="965201" y="750111"/>
                            <a:pt x="1082566" y="746608"/>
                          </a:cubicBezTo>
                          <a:cubicBezTo>
                            <a:pt x="1199931" y="743105"/>
                            <a:pt x="1317297" y="440056"/>
                            <a:pt x="1439918" y="315684"/>
                          </a:cubicBezTo>
                          <a:cubicBezTo>
                            <a:pt x="1562539" y="191312"/>
                            <a:pt x="1697421" y="374"/>
                            <a:pt x="1818290" y="374"/>
                          </a:cubicBezTo>
                          <a:cubicBezTo>
                            <a:pt x="1939159" y="374"/>
                            <a:pt x="2047766" y="198319"/>
                            <a:pt x="2165131" y="315684"/>
                          </a:cubicBezTo>
                          <a:cubicBezTo>
                            <a:pt x="2282496" y="433049"/>
                            <a:pt x="2401614" y="704566"/>
                            <a:pt x="2522483" y="704566"/>
                          </a:cubicBezTo>
                          <a:cubicBezTo>
                            <a:pt x="2643352" y="704566"/>
                            <a:pt x="2767724" y="431298"/>
                            <a:pt x="2890345" y="315684"/>
                          </a:cubicBezTo>
                          <a:cubicBezTo>
                            <a:pt x="3012966" y="200070"/>
                            <a:pt x="3140843" y="9132"/>
                            <a:pt x="3258208" y="10884"/>
                          </a:cubicBezTo>
                          <a:cubicBezTo>
                            <a:pt x="3375573" y="12636"/>
                            <a:pt x="3482428" y="205325"/>
                            <a:pt x="3594538" y="326194"/>
                          </a:cubicBezTo>
                          <a:cubicBezTo>
                            <a:pt x="3706648" y="447063"/>
                            <a:pt x="3804745" y="736097"/>
                            <a:pt x="3930869" y="736097"/>
                          </a:cubicBezTo>
                          <a:cubicBezTo>
                            <a:pt x="4056993" y="736097"/>
                            <a:pt x="4223407" y="448815"/>
                            <a:pt x="4351283" y="326194"/>
                          </a:cubicBezTo>
                          <a:cubicBezTo>
                            <a:pt x="4479159" y="203573"/>
                            <a:pt x="4575504" y="-10137"/>
                            <a:pt x="4698125" y="373"/>
                          </a:cubicBezTo>
                          <a:cubicBezTo>
                            <a:pt x="4820746" y="10883"/>
                            <a:pt x="4967891" y="268387"/>
                            <a:pt x="5087008" y="389256"/>
                          </a:cubicBezTo>
                          <a:cubicBezTo>
                            <a:pt x="5206125" y="510125"/>
                            <a:pt x="5297214" y="732594"/>
                            <a:pt x="5412828" y="725587"/>
                          </a:cubicBezTo>
                          <a:cubicBezTo>
                            <a:pt x="5528442" y="718580"/>
                            <a:pt x="5658945" y="532897"/>
                            <a:pt x="5780690" y="347215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94" name="グループ化 101">
                      <a:extLst>
                        <a:ext uri="{FF2B5EF4-FFF2-40B4-BE49-F238E27FC236}">
                          <a16:creationId xmlns:a16="http://schemas.microsoft.com/office/drawing/2014/main" id="{5C4599E3-4BD6-4F74-B3F7-CE43DC8E6D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67450" y="3810639"/>
                      <a:ext cx="141461" cy="141461"/>
                      <a:chOff x="7240824" y="2855449"/>
                      <a:chExt cx="141461" cy="141461"/>
                    </a:xfrm>
                  </p:grpSpPr>
                  <p:cxnSp>
                    <p:nvCxnSpPr>
                      <p:cNvPr id="95" name="直線コネクタ 102 8">
                        <a:extLst>
                          <a:ext uri="{FF2B5EF4-FFF2-40B4-BE49-F238E27FC236}">
                            <a16:creationId xmlns:a16="http://schemas.microsoft.com/office/drawing/2014/main" id="{89F9952F-E7DF-4735-BECD-67436F98D91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直線コネクタ 103 8">
                        <a:extLst>
                          <a:ext uri="{FF2B5EF4-FFF2-40B4-BE49-F238E27FC236}">
                            <a16:creationId xmlns:a16="http://schemas.microsoft.com/office/drawing/2014/main" id="{EF5EC9CF-B159-44ED-AC47-B8F319DEEF4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直線コネクタ 104 8">
                        <a:extLst>
                          <a:ext uri="{FF2B5EF4-FFF2-40B4-BE49-F238E27FC236}">
                            <a16:creationId xmlns:a16="http://schemas.microsoft.com/office/drawing/2014/main" id="{BF20D7B9-C739-4EAD-9A53-EC47BF5BBD9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直線コネクタ 105 8">
                        <a:extLst>
                          <a:ext uri="{FF2B5EF4-FFF2-40B4-BE49-F238E27FC236}">
                            <a16:creationId xmlns:a16="http://schemas.microsoft.com/office/drawing/2014/main" id="{9054E5A0-47AC-4305-B4DD-3BE8008BEC4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240824" y="2855449"/>
                        <a:ext cx="141461" cy="141461"/>
                      </a:xfrm>
                      <a:prstGeom prst="line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92" name="テキスト ボックス 131 12">
                    <a:extLst>
                      <a:ext uri="{FF2B5EF4-FFF2-40B4-BE49-F238E27FC236}">
                        <a16:creationId xmlns:a16="http://schemas.microsoft.com/office/drawing/2014/main" id="{9A67587D-BAB9-4E9B-A957-D8E85D208077}"/>
                      </a:ext>
                    </a:extLst>
                  </p:cNvPr>
                  <p:cNvSpPr txBox="1"/>
                  <p:nvPr/>
                </p:nvSpPr>
                <p:spPr>
                  <a:xfrm>
                    <a:off x="5826423" y="2038098"/>
                    <a:ext cx="45236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err="1">
                        <a:solidFill>
                          <a:srgbClr val="0070C0"/>
                        </a:solidFill>
                      </a:rPr>
                      <a:t>eB</a:t>
                    </a:r>
                    <a:endParaRPr kumimoji="1" lang="ja-JP" altLang="en-US" sz="2000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</p:grp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49BA9A1D-CAF9-4CFD-B540-911DCFAF413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7784" y="2911073"/>
                <a:ext cx="419048" cy="297143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E8F84776-5917-4CD9-893A-1054CB60CFE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7935" y="2911073"/>
                <a:ext cx="424762" cy="297143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441BF072-A75B-4493-89A1-D4DAF4BEAC6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6162" y="2911073"/>
                <a:ext cx="426667" cy="297143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F7F0905-6155-4A89-BCD8-5F7B2BC81707}"/>
                  </a:ext>
                </a:extLst>
              </p:cNvPr>
              <p:cNvSpPr txBox="1"/>
              <p:nvPr/>
            </p:nvSpPr>
            <p:spPr>
              <a:xfrm>
                <a:off x="4325150" y="2908040"/>
                <a:ext cx="877163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/>
                  <a:t>・・・・・・</a:t>
                </a:r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B0AC3A0-5F98-4518-85A2-444B781143B1}"/>
                </a:ext>
              </a:extLst>
            </p:cNvPr>
            <p:cNvSpPr txBox="1"/>
            <p:nvPr/>
          </p:nvSpPr>
          <p:spPr>
            <a:xfrm>
              <a:off x="3634004" y="1988840"/>
              <a:ext cx="56278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For example, one needs to perform the Dirac </a:t>
              </a:r>
            </a:p>
            <a:p>
              <a:r>
                <a:rPr kumimoji="1" lang="en-US" altLang="ja-JP" sz="2000" dirty="0"/>
                <a:t>trace with an “infinite” number of gamma matrices. 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42C1E32-A673-4A10-B803-83A666529C6E}"/>
                </a:ext>
              </a:extLst>
            </p:cNvPr>
            <p:cNvSpPr/>
            <p:nvPr/>
          </p:nvSpPr>
          <p:spPr>
            <a:xfrm>
              <a:off x="3609111" y="2780928"/>
              <a:ext cx="53553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/>
                <a:t>Peskin</a:t>
              </a:r>
              <a:r>
                <a:rPr lang="en-US" altLang="ja-JP" dirty="0"/>
                <a:t> &amp; </a:t>
              </a:r>
              <a:r>
                <a:rPr lang="en-US" altLang="ja-JP" dirty="0" err="1"/>
                <a:t>Schoeder</a:t>
              </a:r>
              <a:r>
                <a:rPr lang="en-US" altLang="ja-JP" dirty="0"/>
                <a:t> tell us only tr[γ </a:t>
              </a:r>
              <a:r>
                <a:rPr lang="en-US" altLang="ja-JP" dirty="0" err="1"/>
                <a:t>γ</a:t>
              </a:r>
              <a:r>
                <a:rPr lang="en-US" altLang="ja-JP" dirty="0"/>
                <a:t> </a:t>
              </a:r>
              <a:r>
                <a:rPr lang="en-US" altLang="ja-JP" dirty="0" err="1"/>
                <a:t>γ</a:t>
              </a:r>
              <a:r>
                <a:rPr lang="en-US" altLang="ja-JP" dirty="0"/>
                <a:t> γ] or little more…</a:t>
              </a:r>
              <a:endParaRPr lang="ja-JP" alt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0F3842-8731-4C93-BDA5-4825FED2653E}"/>
              </a:ext>
            </a:extLst>
          </p:cNvPr>
          <p:cNvGrpSpPr/>
          <p:nvPr/>
        </p:nvGrpSpPr>
        <p:grpSpPr>
          <a:xfrm>
            <a:off x="539552" y="3645024"/>
            <a:ext cx="8247386" cy="3096344"/>
            <a:chOff x="539552" y="3645024"/>
            <a:chExt cx="8247386" cy="3096344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A32F343F-9652-4532-9F8D-DC41276C1FDB}"/>
                </a:ext>
              </a:extLst>
            </p:cNvPr>
            <p:cNvGrpSpPr/>
            <p:nvPr/>
          </p:nvGrpSpPr>
          <p:grpSpPr>
            <a:xfrm>
              <a:off x="1986429" y="3645024"/>
              <a:ext cx="5101536" cy="1233428"/>
              <a:chOff x="2195736" y="4149080"/>
              <a:chExt cx="5101536" cy="1233428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B20D02A8-7293-420C-943A-CF99659B819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736" y="4149080"/>
                <a:ext cx="3973564" cy="897835"/>
              </a:xfrm>
              <a:prstGeom prst="rect">
                <a:avLst/>
              </a:prstGeom>
            </p:spPr>
          </p:pic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6883FE2-10CD-44E6-B97F-160EA1B54C26}"/>
                  </a:ext>
                </a:extLst>
              </p:cNvPr>
              <p:cNvSpPr txBox="1"/>
              <p:nvPr/>
            </p:nvSpPr>
            <p:spPr>
              <a:xfrm>
                <a:off x="3202976" y="5013176"/>
                <a:ext cx="740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0000"/>
                    </a:solidFill>
                  </a:rPr>
                  <a:t>Scalar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1C26C2F-03F2-422B-952C-739D070B3265}"/>
                  </a:ext>
                </a:extLst>
              </p:cNvPr>
              <p:cNvSpPr txBox="1"/>
              <p:nvPr/>
            </p:nvSpPr>
            <p:spPr>
              <a:xfrm>
                <a:off x="4297092" y="5013176"/>
                <a:ext cx="3000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00B050"/>
                    </a:solidFill>
                  </a:rPr>
                  <a:t>Spin </a:t>
                </a:r>
                <a:r>
                  <a:rPr kumimoji="1" lang="en-US" altLang="ja-JP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 ex) Zeeman effect in B</a:t>
                </a:r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549CCAC-5CA1-4890-8FEA-B7C789302EAC}"/>
                </a:ext>
              </a:extLst>
            </p:cNvPr>
            <p:cNvSpPr txBox="1"/>
            <p:nvPr/>
          </p:nvSpPr>
          <p:spPr>
            <a:xfrm>
              <a:off x="539552" y="6341258"/>
              <a:ext cx="82473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solidFill>
                    <a:srgbClr val="FF0000"/>
                  </a:solidFill>
                </a:rPr>
                <a:t>✔</a:t>
              </a:r>
              <a:r>
                <a:rPr kumimoji="1" lang="en-US" altLang="ja-JP" sz="2000" dirty="0">
                  <a:solidFill>
                    <a:srgbClr val="FF0000"/>
                  </a:solidFill>
                </a:rPr>
                <a:t>On the other hand, the momentum loop integral is just a Gaussian integral.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F020CCB-D382-4D80-A93B-D45C17FAE77C}"/>
                </a:ext>
              </a:extLst>
            </p:cNvPr>
            <p:cNvGrpSpPr/>
            <p:nvPr/>
          </p:nvGrpSpPr>
          <p:grpSpPr>
            <a:xfrm>
              <a:off x="1631007" y="5013176"/>
              <a:ext cx="6037337" cy="1224136"/>
              <a:chOff x="1259632" y="5085184"/>
              <a:chExt cx="6037337" cy="1224136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98A11FF3-9434-4510-8F23-1F96ADA268C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2394" y="5517232"/>
                <a:ext cx="5184575" cy="410482"/>
              </a:xfrm>
              <a:prstGeom prst="rect">
                <a:avLst/>
              </a:prstGeom>
            </p:spPr>
          </p:pic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D4A9B8F7-6967-44B5-AEFA-11D8D7AABE93}"/>
                  </a:ext>
                </a:extLst>
              </p:cNvPr>
              <p:cNvSpPr/>
              <p:nvPr/>
            </p:nvSpPr>
            <p:spPr>
              <a:xfrm>
                <a:off x="1313097" y="5085184"/>
                <a:ext cx="3402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/>
                  <a:t>One needs to compute terms like  </a:t>
                </a:r>
                <a:endParaRPr lang="ja-JP" alt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BF45DE9D-C835-436D-A41F-9719DFF0EC2E}"/>
                  </a:ext>
                </a:extLst>
              </p:cNvPr>
              <p:cNvSpPr/>
              <p:nvPr/>
            </p:nvSpPr>
            <p:spPr>
              <a:xfrm>
                <a:off x="1259632" y="5939988"/>
                <a:ext cx="27714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/>
                  <a:t>by using some techniques.</a:t>
                </a:r>
                <a:endParaRPr lang="ja-JP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08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779087" y="260648"/>
            <a:ext cx="52920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err="1">
                <a:solidFill>
                  <a:srgbClr val="00B0F0"/>
                </a:solidFill>
              </a:rPr>
              <a:t>Resummed</a:t>
            </a:r>
            <a:r>
              <a:rPr lang="en-US" altLang="ja-JP" sz="3200" dirty="0">
                <a:solidFill>
                  <a:srgbClr val="00B0F0"/>
                </a:solidFill>
              </a:rPr>
              <a:t> polarization tensor</a:t>
            </a:r>
          </a:p>
        </p:txBody>
      </p:sp>
      <p:grpSp>
        <p:nvGrpSpPr>
          <p:cNvPr id="28" name="グループ化 27"/>
          <p:cNvGrpSpPr/>
          <p:nvPr/>
        </p:nvGrpSpPr>
        <p:grpSpPr>
          <a:xfrm>
            <a:off x="5940152" y="1124744"/>
            <a:ext cx="2887836" cy="2945591"/>
            <a:chOff x="6084168" y="195377"/>
            <a:chExt cx="2887836" cy="2945591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6084168" y="195377"/>
              <a:ext cx="2887836" cy="2945591"/>
              <a:chOff x="5696148" y="1880828"/>
              <a:chExt cx="2887836" cy="2945591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6014669" y="2666668"/>
                <a:ext cx="1214446" cy="486470"/>
              </a:xfrm>
              <a:prstGeom prst="rect">
                <a:avLst/>
              </a:prstGeom>
              <a:solidFill>
                <a:srgbClr val="C9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角丸四角形 49"/>
              <p:cNvSpPr/>
              <p:nvPr/>
            </p:nvSpPr>
            <p:spPr>
              <a:xfrm>
                <a:off x="5696148" y="1880828"/>
                <a:ext cx="2887836" cy="2945591"/>
              </a:xfrm>
              <a:prstGeom prst="roundRect">
                <a:avLst/>
              </a:prstGeom>
              <a:solidFill>
                <a:srgbClr val="B7F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Text Box 30"/>
              <p:cNvSpPr txBox="1">
                <a:spLocks noChangeArrowheads="1"/>
              </p:cNvSpPr>
              <p:nvPr/>
            </p:nvSpPr>
            <p:spPr bwMode="auto">
              <a:xfrm>
                <a:off x="5868144" y="1924701"/>
                <a:ext cx="219672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1400" dirty="0">
                    <a:solidFill>
                      <a:srgbClr val="0033CC"/>
                    </a:solidFill>
                  </a:rPr>
                  <a:t>θ: angle btw B-field and </a:t>
                </a:r>
              </a:p>
              <a:p>
                <a:r>
                  <a:rPr lang="en-US" altLang="ja-JP" sz="1400" dirty="0">
                    <a:solidFill>
                      <a:srgbClr val="0033CC"/>
                    </a:solidFill>
                  </a:rPr>
                  <a:t>photon propagation</a:t>
                </a:r>
              </a:p>
            </p:txBody>
          </p:sp>
          <p:grpSp>
            <p:nvGrpSpPr>
              <p:cNvPr id="56" name="グループ化 55"/>
              <p:cNvGrpSpPr/>
              <p:nvPr/>
            </p:nvGrpSpPr>
            <p:grpSpPr>
              <a:xfrm>
                <a:off x="7402014" y="2251396"/>
                <a:ext cx="1154278" cy="1352720"/>
                <a:chOff x="7402014" y="2179387"/>
                <a:chExt cx="1154278" cy="1352720"/>
              </a:xfrm>
            </p:grpSpPr>
            <p:sp>
              <p:nvSpPr>
                <p:cNvPr id="5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7532990" y="2195572"/>
                  <a:ext cx="35137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 dirty="0">
                      <a:solidFill>
                        <a:srgbClr val="0033CC"/>
                      </a:solidFill>
                    </a:rPr>
                    <a:t>B</a:t>
                  </a:r>
                </a:p>
              </p:txBody>
            </p:sp>
            <p:cxnSp>
              <p:nvCxnSpPr>
                <p:cNvPr id="58" name="直線矢印コネクタ 57"/>
                <p:cNvCxnSpPr/>
                <p:nvPr/>
              </p:nvCxnSpPr>
              <p:spPr>
                <a:xfrm>
                  <a:off x="7465828" y="2853955"/>
                  <a:ext cx="106661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矢印コネクタ 58"/>
                <p:cNvCxnSpPr/>
                <p:nvPr/>
              </p:nvCxnSpPr>
              <p:spPr>
                <a:xfrm flipH="1" flipV="1">
                  <a:off x="7964456" y="2179387"/>
                  <a:ext cx="12078" cy="13527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下矢印 59"/>
                <p:cNvSpPr>
                  <a:spLocks noChangeArrowheads="1"/>
                </p:cNvSpPr>
                <p:nvPr/>
              </p:nvSpPr>
              <p:spPr bwMode="auto">
                <a:xfrm rot="10800000">
                  <a:off x="7884368" y="2307972"/>
                  <a:ext cx="180497" cy="1091966"/>
                </a:xfrm>
                <a:prstGeom prst="downArrow">
                  <a:avLst>
                    <a:gd name="adj1" fmla="val 50000"/>
                    <a:gd name="adj2" fmla="val 50010"/>
                  </a:avLst>
                </a:prstGeom>
                <a:solidFill>
                  <a:srgbClr val="0000FF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pic>
              <p:nvPicPr>
                <p:cNvPr id="61" name="Picture 34" descr="\begin{document}&#10;\begin{align*}&#10;\theta&#10;\end{align*}&#10;\end{document}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172400" y="2339908"/>
                  <a:ext cx="116043" cy="2068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" name="フリーフォーム 61"/>
                <p:cNvSpPr/>
                <p:nvPr/>
              </p:nvSpPr>
              <p:spPr>
                <a:xfrm rot="19944338" flipH="1" flipV="1">
                  <a:off x="7966324" y="2652014"/>
                  <a:ext cx="589968" cy="68159"/>
                </a:xfrm>
                <a:custGeom>
                  <a:avLst/>
                  <a:gdLst>
                    <a:gd name="connsiteX0" fmla="*/ 0 w 6371771"/>
                    <a:gd name="connsiteY0" fmla="*/ 803124 h 1533677"/>
                    <a:gd name="connsiteX1" fmla="*/ 682171 w 6371771"/>
                    <a:gd name="connsiteY1" fmla="*/ 120953 h 1533677"/>
                    <a:gd name="connsiteX2" fmla="*/ 1407885 w 6371771"/>
                    <a:gd name="connsiteY2" fmla="*/ 1528839 h 1533677"/>
                    <a:gd name="connsiteX3" fmla="*/ 2133600 w 6371771"/>
                    <a:gd name="connsiteY3" fmla="*/ 106439 h 1533677"/>
                    <a:gd name="connsiteX4" fmla="*/ 2844800 w 6371771"/>
                    <a:gd name="connsiteY4" fmla="*/ 1528839 h 1533677"/>
                    <a:gd name="connsiteX5" fmla="*/ 3570514 w 6371771"/>
                    <a:gd name="connsiteY5" fmla="*/ 77410 h 1533677"/>
                    <a:gd name="connsiteX6" fmla="*/ 4281714 w 6371771"/>
                    <a:gd name="connsiteY6" fmla="*/ 1514324 h 1533677"/>
                    <a:gd name="connsiteX7" fmla="*/ 4978400 w 6371771"/>
                    <a:gd name="connsiteY7" fmla="*/ 91924 h 1533677"/>
                    <a:gd name="connsiteX8" fmla="*/ 5733143 w 6371771"/>
                    <a:gd name="connsiteY8" fmla="*/ 1514324 h 1533677"/>
                    <a:gd name="connsiteX9" fmla="*/ 6371771 w 6371771"/>
                    <a:gd name="connsiteY9" fmla="*/ 77410 h 153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71771" h="1533677">
                      <a:moveTo>
                        <a:pt x="0" y="803124"/>
                      </a:moveTo>
                      <a:cubicBezTo>
                        <a:pt x="223761" y="401562"/>
                        <a:pt x="447523" y="0"/>
                        <a:pt x="682171" y="120953"/>
                      </a:cubicBezTo>
                      <a:cubicBezTo>
                        <a:pt x="916819" y="241906"/>
                        <a:pt x="1165980" y="1531258"/>
                        <a:pt x="1407885" y="1528839"/>
                      </a:cubicBezTo>
                      <a:cubicBezTo>
                        <a:pt x="1649790" y="1526420"/>
                        <a:pt x="1894114" y="106439"/>
                        <a:pt x="2133600" y="106439"/>
                      </a:cubicBezTo>
                      <a:cubicBezTo>
                        <a:pt x="2373086" y="106439"/>
                        <a:pt x="2605314" y="1533677"/>
                        <a:pt x="2844800" y="1528839"/>
                      </a:cubicBezTo>
                      <a:cubicBezTo>
                        <a:pt x="3084286" y="1524001"/>
                        <a:pt x="3331028" y="79829"/>
                        <a:pt x="3570514" y="77410"/>
                      </a:cubicBezTo>
                      <a:cubicBezTo>
                        <a:pt x="3810000" y="74991"/>
                        <a:pt x="4047066" y="1511905"/>
                        <a:pt x="4281714" y="1514324"/>
                      </a:cubicBezTo>
                      <a:cubicBezTo>
                        <a:pt x="4516362" y="1516743"/>
                        <a:pt x="4736495" y="91924"/>
                        <a:pt x="4978400" y="91924"/>
                      </a:cubicBezTo>
                      <a:cubicBezTo>
                        <a:pt x="5220305" y="91924"/>
                        <a:pt x="5500915" y="1516743"/>
                        <a:pt x="5733143" y="1514324"/>
                      </a:cubicBezTo>
                      <a:cubicBezTo>
                        <a:pt x="5965371" y="1511905"/>
                        <a:pt x="6168571" y="794657"/>
                        <a:pt x="6371771" y="7741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円弧 62"/>
                <p:cNvSpPr/>
                <p:nvPr/>
              </p:nvSpPr>
              <p:spPr>
                <a:xfrm>
                  <a:off x="7402014" y="2519251"/>
                  <a:ext cx="914400" cy="931929"/>
                </a:xfrm>
                <a:prstGeom prst="arc">
                  <a:avLst>
                    <a:gd name="adj1" fmla="val 16850579"/>
                    <a:gd name="adj2" fmla="val 19675955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64" name="図 39" descr="\begin{document}&#10;\begin{eqnarray}&#10;q^\mu &amp;=&amp; (q^0 , q_\perp, 0 , q^3) \nonumber\\&#10;q^\mu_{\parallel} &amp;=&amp; (q^0, 0, 0, ,q^3) \nonumber\\&#10;q^\mu_{\perp} &amp;=&amp; (0, q_\perp, 0, 0) \nonumber&#10;\end{eqnarray}&#10;\end{document}"/>
              <p:cNvPicPr>
                <a:picLocks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68616" y="2658664"/>
                <a:ext cx="1347700" cy="837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グループ化 24"/>
            <p:cNvGrpSpPr/>
            <p:nvPr/>
          </p:nvGrpSpPr>
          <p:grpSpPr>
            <a:xfrm>
              <a:off x="6313844" y="2132856"/>
              <a:ext cx="2578636" cy="859507"/>
              <a:chOff x="5802826" y="2082289"/>
              <a:chExt cx="4435157" cy="1478320"/>
            </a:xfrm>
          </p:grpSpPr>
          <p:pic>
            <p:nvPicPr>
              <p:cNvPr id="14" name="図 13" descr="\begin{document}&#10;\begin{align*}&#10;\eta^{\mu\nu} = {\rm diag} \, (1,-1,-1,-1)&#10;\end{align*}&#10;\end{document}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8690" y="2082289"/>
                <a:ext cx="4419293" cy="410220"/>
              </a:xfrm>
              <a:prstGeom prst="rect">
                <a:avLst/>
              </a:prstGeom>
            </p:spPr>
          </p:pic>
          <p:pic>
            <p:nvPicPr>
              <p:cNvPr id="22" name="図 21" descr="\begin{document}&#10;\begin{align*}&#10;\eta_\perp^{\mu\nu} = {\rm diag} \, (0,-1,-1,0)&#10;\end{align*}&#10;\end{document}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4256" y="3134489"/>
                <a:ext cx="4102043" cy="426120"/>
              </a:xfrm>
              <a:prstGeom prst="rect">
                <a:avLst/>
              </a:prstGeom>
            </p:spPr>
          </p:pic>
          <p:pic>
            <p:nvPicPr>
              <p:cNvPr id="24" name="図 23" descr="\begin{document}&#10;\begin{align*}&#10;\eta_\parallel^{\mu\nu} = {\rm diag} \, (1,0,0,-1)&#10;\end{align*}&#10;\end{document}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2826" y="2577693"/>
                <a:ext cx="3791138" cy="508799"/>
              </a:xfrm>
              <a:prstGeom prst="rect">
                <a:avLst/>
              </a:prstGeom>
            </p:spPr>
          </p:pic>
        </p:grpSp>
      </p:grpSp>
      <p:grpSp>
        <p:nvGrpSpPr>
          <p:cNvPr id="55" name="グループ化 54"/>
          <p:cNvGrpSpPr/>
          <p:nvPr/>
        </p:nvGrpSpPr>
        <p:grpSpPr>
          <a:xfrm>
            <a:off x="537060" y="980728"/>
            <a:ext cx="5115060" cy="2232248"/>
            <a:chOff x="145772" y="540253"/>
            <a:chExt cx="5794380" cy="2528707"/>
          </a:xfrm>
        </p:grpSpPr>
        <p:sp>
          <p:nvSpPr>
            <p:cNvPr id="65" name="テキスト ボックス 24"/>
            <p:cNvSpPr txBox="1">
              <a:spLocks noChangeArrowheads="1"/>
            </p:cNvSpPr>
            <p:nvPr/>
          </p:nvSpPr>
          <p:spPr bwMode="auto">
            <a:xfrm>
              <a:off x="145772" y="540253"/>
              <a:ext cx="5603777" cy="45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u="sng" dirty="0">
                  <a:solidFill>
                    <a:srgbClr val="9900CC"/>
                  </a:solidFill>
                  <a:latin typeface="Calibri" pitchFamily="34" charset="0"/>
                </a:rPr>
                <a:t>Gauge symmetries lead to a</a:t>
              </a:r>
              <a:r>
                <a:rPr lang="ja-JP" altLang="en-US" sz="2000" u="sng" dirty="0">
                  <a:solidFill>
                    <a:srgbClr val="9900CC"/>
                  </a:solidFill>
                  <a:latin typeface="Calibri" pitchFamily="34" charset="0"/>
                </a:rPr>
                <a:t> </a:t>
              </a:r>
              <a:r>
                <a:rPr lang="en-US" altLang="ja-JP" sz="2000" u="sng" dirty="0">
                  <a:solidFill>
                    <a:srgbClr val="9900CC"/>
                  </a:solidFill>
                  <a:latin typeface="Calibri" pitchFamily="34" charset="0"/>
                </a:rPr>
                <a:t>tensor structure, </a:t>
              </a:r>
              <a:endParaRPr lang="ja-JP" altLang="en-US" sz="2000" u="sng" dirty="0">
                <a:solidFill>
                  <a:srgbClr val="9900CC"/>
                </a:solidFill>
                <a:latin typeface="Calibri" pitchFamily="34" charset="0"/>
              </a:endParaRP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467544" y="1484784"/>
              <a:ext cx="5472608" cy="586324"/>
              <a:chOff x="467544" y="1484784"/>
              <a:chExt cx="5472608" cy="586324"/>
            </a:xfrm>
          </p:grpSpPr>
          <p:sp>
            <p:nvSpPr>
              <p:cNvPr id="74" name="円/楕円 73"/>
              <p:cNvSpPr/>
              <p:nvPr/>
            </p:nvSpPr>
            <p:spPr>
              <a:xfrm>
                <a:off x="3995936" y="1484784"/>
                <a:ext cx="576064" cy="5760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円/楕円 74"/>
              <p:cNvSpPr/>
              <p:nvPr/>
            </p:nvSpPr>
            <p:spPr>
              <a:xfrm>
                <a:off x="5292080" y="1495044"/>
                <a:ext cx="576064" cy="5760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2699792" y="1484784"/>
                <a:ext cx="576064" cy="5760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7" name="図 76" descr="\begin{document}&#10;\begin{align*}&#10;\Pi_{\rm ex}^{\mu\nu} (q^2) = - \left\{ \chi_0  P_0^{\mu\nu} + \chi_1 P_1^{\mu\nu} + \chi_2  P_2^{\mu\nu} \right\}&#10;\end{align*}&#10;\end{document}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67544" y="1628800"/>
                <a:ext cx="5472608" cy="367591"/>
              </a:xfrm>
              <a:prstGeom prst="rect">
                <a:avLst/>
              </a:prstGeom>
            </p:spPr>
          </p:pic>
        </p:grpSp>
        <p:grpSp>
          <p:nvGrpSpPr>
            <p:cNvPr id="67" name="グループ化 66"/>
            <p:cNvGrpSpPr/>
            <p:nvPr/>
          </p:nvGrpSpPr>
          <p:grpSpPr>
            <a:xfrm>
              <a:off x="539552" y="2132856"/>
              <a:ext cx="2088232" cy="432048"/>
              <a:chOff x="539552" y="2132856"/>
              <a:chExt cx="2088232" cy="432048"/>
            </a:xfrm>
          </p:grpSpPr>
          <p:sp>
            <p:nvSpPr>
              <p:cNvPr id="72" name="角丸四角形 71"/>
              <p:cNvSpPr/>
              <p:nvPr/>
            </p:nvSpPr>
            <p:spPr>
              <a:xfrm>
                <a:off x="539552" y="2132856"/>
                <a:ext cx="2088232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3" name="図 72" descr="\begin{document}&#10;\begin{align*}&#10;P^{\mu\nu}_0 = q^2 \eta^{\mu\nu}  - q^\mu q^\nu &#10;\end{align*}&#10;\end{document}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11560" y="2220481"/>
                <a:ext cx="1978321" cy="272415"/>
              </a:xfrm>
              <a:prstGeom prst="rect">
                <a:avLst/>
              </a:prstGeom>
            </p:spPr>
          </p:pic>
        </p:grpSp>
        <p:grpSp>
          <p:nvGrpSpPr>
            <p:cNvPr id="68" name="グループ化 67"/>
            <p:cNvGrpSpPr/>
            <p:nvPr/>
          </p:nvGrpSpPr>
          <p:grpSpPr>
            <a:xfrm>
              <a:off x="2843808" y="2132856"/>
              <a:ext cx="2160240" cy="936104"/>
              <a:chOff x="2843808" y="2132856"/>
              <a:chExt cx="2160240" cy="936104"/>
            </a:xfrm>
          </p:grpSpPr>
          <p:sp>
            <p:nvSpPr>
              <p:cNvPr id="69" name="角丸四角形 68"/>
              <p:cNvSpPr/>
              <p:nvPr/>
            </p:nvSpPr>
            <p:spPr>
              <a:xfrm>
                <a:off x="2843808" y="2132856"/>
                <a:ext cx="2160240" cy="936104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70" name="図 69" descr="\begin{document}&#10;\begin{align*}&#10;P^{\mu\nu}_1 = q^2_\parallel  \eta^{\mu\nu}_\parallel  - q^\mu_\parallel  q^\nu_ \parallel &#10;\end{align*}&#10;\end{document}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915816" y="2204864"/>
                <a:ext cx="1978321" cy="325755"/>
              </a:xfrm>
              <a:prstGeom prst="rect">
                <a:avLst/>
              </a:prstGeom>
            </p:spPr>
          </p:pic>
          <p:pic>
            <p:nvPicPr>
              <p:cNvPr id="71" name="図 70" descr="\begin{document}&#10;\begin{align*}&#10;P^{\mu\nu}_2 = q^2_\perp \eta^{\mu\nu}_\perp - q^\mu_\perp q^\nu_\perp&#10;\end{align*}&#10;\end{document}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15816" y="2636912"/>
                <a:ext cx="2064004" cy="276225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087DAFC-A494-422B-868F-A66A09AB479B}"/>
              </a:ext>
            </a:extLst>
          </p:cNvPr>
          <p:cNvGrpSpPr/>
          <p:nvPr/>
        </p:nvGrpSpPr>
        <p:grpSpPr>
          <a:xfrm>
            <a:off x="356417" y="4626829"/>
            <a:ext cx="8809837" cy="1682834"/>
            <a:chOff x="356417" y="4626829"/>
            <a:chExt cx="8809837" cy="1682834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356417" y="4626829"/>
              <a:ext cx="6108148" cy="674379"/>
              <a:chOff x="1120397" y="3114661"/>
              <a:chExt cx="6108148" cy="674379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6402688" y="3247975"/>
                <a:ext cx="727797" cy="29747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5047680" y="3140968"/>
                <a:ext cx="884721" cy="314339"/>
              </a:xfrm>
              <a:prstGeom prst="rect">
                <a:avLst/>
              </a:prstGeom>
              <a:solidFill>
                <a:srgbClr val="FF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" name="図 8" descr="\begin{document}&#10;\begin{align*}&#10;\chi_i (r_\parallel^2, r_\perp^2, \Br) &#10;=&#10;\frac{\alpha \Br }{4\pi} \int_{-1}^1 \!\! d\beta  \int_0^\infty \!\! d\tau \ &#10;\frac{ \Gamma_i ( \tau, \beta) }{ \sin ( \tau) } \ &#10;e^{-i  ( \phi_\parallel + \phi _\perp  ) \tau} &#10;\end{align*}&#10;\end{document}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397" y="3114661"/>
                <a:ext cx="6108148" cy="674379"/>
              </a:xfrm>
              <a:prstGeom prst="rect">
                <a:avLst/>
              </a:prstGeom>
            </p:spPr>
          </p:pic>
        </p:grpSp>
        <p:grpSp>
          <p:nvGrpSpPr>
            <p:cNvPr id="19" name="グループ化 18"/>
            <p:cNvGrpSpPr/>
            <p:nvPr/>
          </p:nvGrpSpPr>
          <p:grpSpPr>
            <a:xfrm>
              <a:off x="356417" y="5800381"/>
              <a:ext cx="5080077" cy="509282"/>
              <a:chOff x="500035" y="2487670"/>
              <a:chExt cx="5080077" cy="509282"/>
            </a:xfrm>
          </p:grpSpPr>
          <p:pic>
            <p:nvPicPr>
              <p:cNvPr id="5" name="図 4" descr="\begin{document}&#10;\begin{align*}&#10;\chi_0 \rightarrow \Pi_{\rm vac} \, , \ &#10;\chi_{1,2} \rightarrow 0&#10;\end{align*}&#10;\end{document}"/>
              <p:cNvPicPr>
                <a:picLocks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4121" y="2561468"/>
                <a:ext cx="3101975" cy="339951"/>
              </a:xfrm>
              <a:prstGeom prst="rect">
                <a:avLst/>
              </a:prstGeom>
            </p:spPr>
          </p:pic>
          <p:sp>
            <p:nvSpPr>
              <p:cNvPr id="10" name="テキスト ボックス 9"/>
              <p:cNvSpPr txBox="1"/>
              <p:nvPr/>
            </p:nvSpPr>
            <p:spPr>
              <a:xfrm>
                <a:off x="561574" y="2564904"/>
                <a:ext cx="1850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Vanishing B limit: </a:t>
                </a:r>
                <a:endParaRPr kumimoji="1" lang="ja-JP" altLang="en-US" dirty="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500035" y="2487670"/>
                <a:ext cx="5080077" cy="5092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3" name="テキスト ボックス 42"/>
            <p:cNvSpPr txBox="1"/>
            <p:nvPr/>
          </p:nvSpPr>
          <p:spPr>
            <a:xfrm>
              <a:off x="6112148" y="5629355"/>
              <a:ext cx="3054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00B050"/>
                  </a:solidFill>
                </a:rPr>
                <a:t>Schwinger, Adler, </a:t>
              </a:r>
              <a:r>
                <a:rPr lang="en-US" altLang="ja-JP" sz="1600" dirty="0" err="1">
                  <a:solidFill>
                    <a:srgbClr val="00B050"/>
                  </a:solidFill>
                </a:rPr>
                <a:t>Shabad</a:t>
              </a:r>
              <a:r>
                <a:rPr lang="en-US" altLang="ja-JP" sz="1600" dirty="0">
                  <a:solidFill>
                    <a:srgbClr val="00B050"/>
                  </a:solidFill>
                </a:rPr>
                <a:t>, </a:t>
              </a:r>
              <a:r>
                <a:rPr lang="en-US" altLang="ja-JP" sz="1600" dirty="0" err="1">
                  <a:solidFill>
                    <a:srgbClr val="00B050"/>
                  </a:solidFill>
                </a:rPr>
                <a:t>Urrutia</a:t>
              </a:r>
              <a:r>
                <a:rPr lang="en-US" altLang="ja-JP" sz="1600" dirty="0">
                  <a:solidFill>
                    <a:srgbClr val="00B050"/>
                  </a:solidFill>
                </a:rPr>
                <a:t>, </a:t>
              </a:r>
            </a:p>
            <a:p>
              <a:r>
                <a:rPr kumimoji="1" lang="en-US" altLang="ja-JP" sz="1600" dirty="0">
                  <a:solidFill>
                    <a:srgbClr val="00B050"/>
                  </a:solidFill>
                </a:rPr>
                <a:t>Tsai and </a:t>
              </a:r>
              <a:r>
                <a:rPr kumimoji="1" lang="en-US" altLang="ja-JP" sz="1600" dirty="0" err="1">
                  <a:solidFill>
                    <a:srgbClr val="00B050"/>
                  </a:solidFill>
                </a:rPr>
                <a:t>Eber</a:t>
              </a:r>
              <a:r>
                <a:rPr kumimoji="1" lang="en-US" altLang="ja-JP" sz="1600" dirty="0">
                  <a:solidFill>
                    <a:srgbClr val="00B050"/>
                  </a:solidFill>
                </a:rPr>
                <a:t>,  </a:t>
              </a:r>
              <a:r>
                <a:rPr lang="en-US" altLang="ja-JP" sz="1600" dirty="0" err="1">
                  <a:solidFill>
                    <a:srgbClr val="00B050"/>
                  </a:solidFill>
                </a:rPr>
                <a:t>Dittrich</a:t>
              </a:r>
              <a:r>
                <a:rPr lang="en-US" altLang="ja-JP" sz="1600" dirty="0">
                  <a:solidFill>
                    <a:srgbClr val="00B050"/>
                  </a:solidFill>
                </a:rPr>
                <a:t> and </a:t>
              </a:r>
              <a:r>
                <a:rPr lang="en-US" altLang="ja-JP" sz="1600" dirty="0" err="1">
                  <a:solidFill>
                    <a:srgbClr val="00B050"/>
                  </a:solidFill>
                </a:rPr>
                <a:t>Gies</a:t>
              </a:r>
              <a:endParaRPr kumimoji="1" lang="ja-JP" altLang="en-US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8269AA3-D5C1-485A-A0BD-1B0901335E5A}"/>
              </a:ext>
            </a:extLst>
          </p:cNvPr>
          <p:cNvGrpSpPr/>
          <p:nvPr/>
        </p:nvGrpSpPr>
        <p:grpSpPr>
          <a:xfrm>
            <a:off x="263706" y="1007017"/>
            <a:ext cx="9019050" cy="3358087"/>
            <a:chOff x="-324544" y="1943121"/>
            <a:chExt cx="9019050" cy="3358087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D45C55B-EA1A-4627-A34E-800F1A982DBE}"/>
                </a:ext>
              </a:extLst>
            </p:cNvPr>
            <p:cNvSpPr/>
            <p:nvPr/>
          </p:nvSpPr>
          <p:spPr bwMode="auto">
            <a:xfrm>
              <a:off x="-324544" y="1943121"/>
              <a:ext cx="8568952" cy="33580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grpSp>
          <p:nvGrpSpPr>
            <p:cNvPr id="83" name="グループ化 22">
              <a:extLst>
                <a:ext uri="{FF2B5EF4-FFF2-40B4-BE49-F238E27FC236}">
                  <a16:creationId xmlns:a16="http://schemas.microsoft.com/office/drawing/2014/main" id="{9586C469-17A4-45FC-BC66-E3E551B58516}"/>
                </a:ext>
              </a:extLst>
            </p:cNvPr>
            <p:cNvGrpSpPr/>
            <p:nvPr/>
          </p:nvGrpSpPr>
          <p:grpSpPr>
            <a:xfrm>
              <a:off x="0" y="2060848"/>
              <a:ext cx="8694506" cy="2889612"/>
              <a:chOff x="179512" y="3851756"/>
              <a:chExt cx="8694506" cy="2889612"/>
            </a:xfrm>
          </p:grpSpPr>
          <p:pic>
            <p:nvPicPr>
              <p:cNvPr id="85" name="図 7" descr="\begin{document}&#10;\begin{align*}&#10;\left\{&#10;\begin{array}{l}&#10;\Gamma_0  (\tau, \beta)&#10;= \cos( \beta \tau) - \beta \sin( \beta \tau) \cot ( \tau)&#10;\\&#10;\Gamma_1  (\tau, \beta) &#10;= (1-\beta^2) \cos (\tau)   - \Gamma_0 (\tau, \beta)&#10;\\&#10;\Gamma_2  (\tau, \beta)&#10;= 2 \frac{\cos( \beta \tau ) - \cos(\tau)}{\sin^2 ( \tau)} &#10;- \Gamma_0 (\tau, \beta)&#10;\ \ .&#10;\end{array}&#10;\right. &#10;\end{align*}&#10;\end{document}">
                <a:extLst>
                  <a:ext uri="{FF2B5EF4-FFF2-40B4-BE49-F238E27FC236}">
                    <a16:creationId xmlns:a16="http://schemas.microsoft.com/office/drawing/2014/main" id="{1757A8FD-57FF-438D-9E4C-3ED378415674}"/>
                  </a:ext>
                </a:extLst>
              </p:cNvPr>
              <p:cNvPicPr>
                <a:picLocks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138" y="4194242"/>
                <a:ext cx="4643902" cy="1178974"/>
              </a:xfrm>
              <a:prstGeom prst="rect">
                <a:avLst/>
              </a:prstGeom>
              <a:solidFill>
                <a:srgbClr val="FFD5FF"/>
              </a:solidFill>
            </p:spPr>
          </p:pic>
          <p:grpSp>
            <p:nvGrpSpPr>
              <p:cNvPr id="86" name="グループ化 26">
                <a:extLst>
                  <a:ext uri="{FF2B5EF4-FFF2-40B4-BE49-F238E27FC236}">
                    <a16:creationId xmlns:a16="http://schemas.microsoft.com/office/drawing/2014/main" id="{EB8502E5-990C-4FA1-A07B-F939E37260A7}"/>
                  </a:ext>
                </a:extLst>
              </p:cNvPr>
              <p:cNvGrpSpPr/>
              <p:nvPr/>
            </p:nvGrpSpPr>
            <p:grpSpPr>
              <a:xfrm>
                <a:off x="285720" y="5373216"/>
                <a:ext cx="4248427" cy="1368152"/>
                <a:chOff x="285720" y="5157192"/>
                <a:chExt cx="4248427" cy="1368152"/>
              </a:xfrm>
              <a:solidFill>
                <a:srgbClr val="C9FFFF"/>
              </a:solidFill>
            </p:grpSpPr>
            <p:sp>
              <p:nvSpPr>
                <p:cNvPr id="90" name="正方形/長方形 14">
                  <a:extLst>
                    <a:ext uri="{FF2B5EF4-FFF2-40B4-BE49-F238E27FC236}">
                      <a16:creationId xmlns:a16="http://schemas.microsoft.com/office/drawing/2014/main" id="{C8DD6F81-3FA2-4A13-8024-02B771D867CD}"/>
                    </a:ext>
                  </a:extLst>
                </p:cNvPr>
                <p:cNvSpPr/>
                <p:nvPr/>
              </p:nvSpPr>
              <p:spPr>
                <a:xfrm>
                  <a:off x="285720" y="5157192"/>
                  <a:ext cx="4248427" cy="136815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1" name="図 12" descr="\begin{document}&#10;\begin{align*}&#10;\phi_\parallel (r_\parallel^2, \Br) &#10;=&#10;\frac{1}{\Br}&#10;\left\{&#10;1 - (1-\beta^2) \ r_\parallel^2 &#10;\right\}&#10;\end{align*}&#10;\end{document}">
                  <a:extLst>
                    <a:ext uri="{FF2B5EF4-FFF2-40B4-BE49-F238E27FC236}">
                      <a16:creationId xmlns:a16="http://schemas.microsoft.com/office/drawing/2014/main" id="{AD168013-F43E-4314-9D54-8C5FCA6407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035" y="5229200"/>
                  <a:ext cx="3430178" cy="526346"/>
                </a:xfrm>
                <a:prstGeom prst="rect">
                  <a:avLst/>
                </a:prstGeom>
                <a:solidFill>
                  <a:srgbClr val="CCCCFF"/>
                </a:solidFill>
              </p:spPr>
            </p:pic>
            <p:pic>
              <p:nvPicPr>
                <p:cNvPr id="92" name="図 25" descr="\begin{document}&#10;\begin{align*}&#10;\phi_\perp  (r_\parallel^2, \Br) &#10;=&#10;- \frac{ 2 r_\perp^2 }{\Br} \cdot &#10;\frac{ \cos (\beta \tau) - \cos ( \tau ) } {  \sin ( \tau) } &#10;\end{align*}&#10;\end{document}">
                  <a:extLst>
                    <a:ext uri="{FF2B5EF4-FFF2-40B4-BE49-F238E27FC236}">
                      <a16:creationId xmlns:a16="http://schemas.microsoft.com/office/drawing/2014/main" id="{30808F86-7D11-44EA-A2EA-D558CA0DB5A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036" y="5882402"/>
                  <a:ext cx="3674435" cy="561340"/>
                </a:xfrm>
                <a:prstGeom prst="rect">
                  <a:avLst/>
                </a:prstGeom>
                <a:solidFill>
                  <a:srgbClr val="CCCCFF"/>
                </a:solidFill>
              </p:spPr>
            </p:pic>
          </p:grpSp>
          <p:sp>
            <p:nvSpPr>
              <p:cNvPr id="87" name="テキスト ボックス 1">
                <a:extLst>
                  <a:ext uri="{FF2B5EF4-FFF2-40B4-BE49-F238E27FC236}">
                    <a16:creationId xmlns:a16="http://schemas.microsoft.com/office/drawing/2014/main" id="{9C54207A-042C-4FB7-B46D-5F31B1C53AEC}"/>
                  </a:ext>
                </a:extLst>
              </p:cNvPr>
              <p:cNvSpPr txBox="1"/>
              <p:nvPr/>
            </p:nvSpPr>
            <p:spPr>
              <a:xfrm>
                <a:off x="5004048" y="5838363"/>
                <a:ext cx="386997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err="1">
                    <a:solidFill>
                      <a:schemeClr val="accent2">
                        <a:lumMod val="75000"/>
                      </a:schemeClr>
                    </a:solidFill>
                  </a:rPr>
                  <a:t>Exponentiated</a:t>
                </a:r>
                <a:r>
                  <a:rPr kumimoji="1" lang="en-US" altLang="ja-JP" sz="1600" dirty="0">
                    <a:solidFill>
                      <a:schemeClr val="accent2">
                        <a:lumMod val="75000"/>
                      </a:schemeClr>
                    </a:solidFill>
                  </a:rPr>
                  <a:t> trig-functions generate</a:t>
                </a:r>
                <a:r>
                  <a:rPr lang="en-US" altLang="ja-JP" sz="16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altLang="ja-JP" sz="1600" dirty="0">
                    <a:solidFill>
                      <a:schemeClr val="accent2">
                        <a:lumMod val="75000"/>
                      </a:schemeClr>
                    </a:solidFill>
                  </a:rPr>
                  <a:t>strongly oscillating behavior with</a:t>
                </a:r>
              </a:p>
              <a:p>
                <a:r>
                  <a:rPr lang="en-US" altLang="ja-JP" sz="1600" dirty="0">
                    <a:solidFill>
                      <a:schemeClr val="accent2">
                        <a:lumMod val="75000"/>
                      </a:schemeClr>
                    </a:solidFill>
                  </a:rPr>
                  <a:t>arbitrarily h</a:t>
                </a:r>
                <a:r>
                  <a:rPr kumimoji="1" lang="en-US" altLang="ja-JP" sz="1600" dirty="0">
                    <a:solidFill>
                      <a:schemeClr val="accent2">
                        <a:lumMod val="75000"/>
                      </a:schemeClr>
                    </a:solidFill>
                  </a:rPr>
                  <a:t>igh frequency.</a:t>
                </a:r>
                <a:endParaRPr kumimoji="1" lang="ja-JP" alt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8" name="フリーフォーム 5">
                <a:extLst>
                  <a:ext uri="{FF2B5EF4-FFF2-40B4-BE49-F238E27FC236}">
                    <a16:creationId xmlns:a16="http://schemas.microsoft.com/office/drawing/2014/main" id="{2D0F1EF9-C525-4289-830D-75D449002484}"/>
                  </a:ext>
                </a:extLst>
              </p:cNvPr>
              <p:cNvSpPr/>
              <p:nvPr/>
            </p:nvSpPr>
            <p:spPr>
              <a:xfrm rot="196317">
                <a:off x="3818345" y="5778883"/>
                <a:ext cx="1608941" cy="354656"/>
              </a:xfrm>
              <a:custGeom>
                <a:avLst/>
                <a:gdLst>
                  <a:gd name="connsiteX0" fmla="*/ 0 w 1377245"/>
                  <a:gd name="connsiteY0" fmla="*/ 306392 h 306392"/>
                  <a:gd name="connsiteX1" fmla="*/ 56445 w 1377245"/>
                  <a:gd name="connsiteY1" fmla="*/ 249947 h 306392"/>
                  <a:gd name="connsiteX2" fmla="*/ 90311 w 1377245"/>
                  <a:gd name="connsiteY2" fmla="*/ 238658 h 306392"/>
                  <a:gd name="connsiteX3" fmla="*/ 124178 w 1377245"/>
                  <a:gd name="connsiteY3" fmla="*/ 204792 h 306392"/>
                  <a:gd name="connsiteX4" fmla="*/ 158045 w 1377245"/>
                  <a:gd name="connsiteY4" fmla="*/ 193503 h 306392"/>
                  <a:gd name="connsiteX5" fmla="*/ 214489 w 1377245"/>
                  <a:gd name="connsiteY5" fmla="*/ 159636 h 306392"/>
                  <a:gd name="connsiteX6" fmla="*/ 248356 w 1377245"/>
                  <a:gd name="connsiteY6" fmla="*/ 137058 h 306392"/>
                  <a:gd name="connsiteX7" fmla="*/ 372533 w 1377245"/>
                  <a:gd name="connsiteY7" fmla="*/ 114481 h 306392"/>
                  <a:gd name="connsiteX8" fmla="*/ 462845 w 1377245"/>
                  <a:gd name="connsiteY8" fmla="*/ 80614 h 306392"/>
                  <a:gd name="connsiteX9" fmla="*/ 508000 w 1377245"/>
                  <a:gd name="connsiteY9" fmla="*/ 58036 h 306392"/>
                  <a:gd name="connsiteX10" fmla="*/ 575733 w 1377245"/>
                  <a:gd name="connsiteY10" fmla="*/ 46747 h 306392"/>
                  <a:gd name="connsiteX11" fmla="*/ 632178 w 1377245"/>
                  <a:gd name="connsiteY11" fmla="*/ 35458 h 306392"/>
                  <a:gd name="connsiteX12" fmla="*/ 666045 w 1377245"/>
                  <a:gd name="connsiteY12" fmla="*/ 12881 h 306392"/>
                  <a:gd name="connsiteX13" fmla="*/ 699911 w 1377245"/>
                  <a:gd name="connsiteY13" fmla="*/ 1592 h 306392"/>
                  <a:gd name="connsiteX14" fmla="*/ 1377245 w 1377245"/>
                  <a:gd name="connsiteY14" fmla="*/ 1592 h 306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77245" h="306392">
                    <a:moveTo>
                      <a:pt x="0" y="306392"/>
                    </a:moveTo>
                    <a:cubicBezTo>
                      <a:pt x="18815" y="287577"/>
                      <a:pt x="35158" y="265912"/>
                      <a:pt x="56445" y="249947"/>
                    </a:cubicBezTo>
                    <a:cubicBezTo>
                      <a:pt x="65964" y="242807"/>
                      <a:pt x="80410" y="245259"/>
                      <a:pt x="90311" y="238658"/>
                    </a:cubicBezTo>
                    <a:cubicBezTo>
                      <a:pt x="103595" y="229802"/>
                      <a:pt x="110894" y="213648"/>
                      <a:pt x="124178" y="204792"/>
                    </a:cubicBezTo>
                    <a:cubicBezTo>
                      <a:pt x="134079" y="198191"/>
                      <a:pt x="147402" y="198825"/>
                      <a:pt x="158045" y="193503"/>
                    </a:cubicBezTo>
                    <a:cubicBezTo>
                      <a:pt x="177670" y="183690"/>
                      <a:pt x="195883" y="171265"/>
                      <a:pt x="214489" y="159636"/>
                    </a:cubicBezTo>
                    <a:cubicBezTo>
                      <a:pt x="225994" y="152445"/>
                      <a:pt x="235652" y="141822"/>
                      <a:pt x="248356" y="137058"/>
                    </a:cubicBezTo>
                    <a:cubicBezTo>
                      <a:pt x="260972" y="132327"/>
                      <a:pt x="364932" y="115748"/>
                      <a:pt x="372533" y="114481"/>
                    </a:cubicBezTo>
                    <a:cubicBezTo>
                      <a:pt x="442094" y="68107"/>
                      <a:pt x="365195" y="113164"/>
                      <a:pt x="462845" y="80614"/>
                    </a:cubicBezTo>
                    <a:cubicBezTo>
                      <a:pt x="478810" y="75292"/>
                      <a:pt x="491881" y="62872"/>
                      <a:pt x="508000" y="58036"/>
                    </a:cubicBezTo>
                    <a:cubicBezTo>
                      <a:pt x="529924" y="51459"/>
                      <a:pt x="553213" y="50842"/>
                      <a:pt x="575733" y="46747"/>
                    </a:cubicBezTo>
                    <a:cubicBezTo>
                      <a:pt x="594611" y="43315"/>
                      <a:pt x="613363" y="39221"/>
                      <a:pt x="632178" y="35458"/>
                    </a:cubicBezTo>
                    <a:cubicBezTo>
                      <a:pt x="643467" y="27932"/>
                      <a:pt x="653910" y="18949"/>
                      <a:pt x="666045" y="12881"/>
                    </a:cubicBezTo>
                    <a:cubicBezTo>
                      <a:pt x="676688" y="7560"/>
                      <a:pt x="688013" y="1781"/>
                      <a:pt x="699911" y="1592"/>
                    </a:cubicBezTo>
                    <a:cubicBezTo>
                      <a:pt x="925661" y="-1991"/>
                      <a:pt x="1151467" y="1592"/>
                      <a:pt x="1377245" y="1592"/>
                    </a:cubicBezTo>
                  </a:path>
                </a:pathLst>
              </a:custGeom>
              <a:noFill/>
              <a:ln w="57150">
                <a:solidFill>
                  <a:schemeClr val="accent6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テキスト ボックス 6">
                <a:extLst>
                  <a:ext uri="{FF2B5EF4-FFF2-40B4-BE49-F238E27FC236}">
                    <a16:creationId xmlns:a16="http://schemas.microsoft.com/office/drawing/2014/main" id="{DF720631-B06B-462A-B919-AAFD62F05946}"/>
                  </a:ext>
                </a:extLst>
              </p:cNvPr>
              <p:cNvSpPr txBox="1"/>
              <p:nvPr/>
            </p:nvSpPr>
            <p:spPr>
              <a:xfrm>
                <a:off x="179512" y="3851756"/>
                <a:ext cx="3547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u="sng" dirty="0">
                    <a:solidFill>
                      <a:srgbClr val="9900CC"/>
                    </a:solidFill>
                  </a:rPr>
                  <a:t>Integrands  </a:t>
                </a:r>
                <a:r>
                  <a:rPr lang="en-US" altLang="ja-JP" u="sng" dirty="0">
                    <a:solidFill>
                      <a:srgbClr val="9900CC"/>
                    </a:solidFill>
                  </a:rPr>
                  <a:t>with</a:t>
                </a:r>
                <a:r>
                  <a:rPr kumimoji="1" lang="en-US" altLang="ja-JP" u="sng" dirty="0">
                    <a:solidFill>
                      <a:srgbClr val="9900CC"/>
                    </a:solidFill>
                  </a:rPr>
                  <a:t>  strong  oscillations</a:t>
                </a:r>
                <a:endParaRPr kumimoji="1" lang="ja-JP" altLang="en-US" u="sng" dirty="0">
                  <a:solidFill>
                    <a:srgbClr val="9900CC"/>
                  </a:solidFill>
                </a:endParaRPr>
              </a:p>
            </p:txBody>
          </p:sp>
        </p:grpSp>
        <p:pic>
          <p:nvPicPr>
            <p:cNvPr id="84" name="図 29" descr="\begin{document}&#10;\begin{align*}&#10;r_\parallel^2 = q_\parallel^2/4m^2&#10;\end{align*}&#10;\end{document}">
              <a:extLst>
                <a:ext uri="{FF2B5EF4-FFF2-40B4-BE49-F238E27FC236}">
                  <a16:creationId xmlns:a16="http://schemas.microsoft.com/office/drawing/2014/main" id="{8296C5C3-9F17-4A0A-8A6D-90E030DDE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138" y="3572792"/>
              <a:ext cx="1794724" cy="441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0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75756" y="386661"/>
            <a:ext cx="4251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Summary of relevant scales </a:t>
            </a:r>
          </a:p>
          <a:p>
            <a:r>
              <a:rPr lang="en-US" altLang="ja-JP" sz="2800" dirty="0">
                <a:solidFill>
                  <a:srgbClr val="00B0F0"/>
                </a:solidFill>
              </a:rPr>
              <a:t>and preceding calculations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53897" y="2201094"/>
            <a:ext cx="7643601" cy="3604170"/>
            <a:chOff x="1172421" y="687153"/>
            <a:chExt cx="7643601" cy="3604170"/>
          </a:xfrm>
        </p:grpSpPr>
        <p:cxnSp>
          <p:nvCxnSpPr>
            <p:cNvPr id="4" name="直線矢印コネクタ 3"/>
            <p:cNvCxnSpPr/>
            <p:nvPr/>
          </p:nvCxnSpPr>
          <p:spPr>
            <a:xfrm flipV="1">
              <a:off x="2984523" y="982069"/>
              <a:ext cx="0" cy="23816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flipV="1">
              <a:off x="2984523" y="3359000"/>
              <a:ext cx="3624204" cy="46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2979383" y="3001268"/>
              <a:ext cx="342882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 descr="\begin{document}&#10;\begin{align*}&#10;q_\parallel^2 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877" y="687153"/>
              <a:ext cx="207097" cy="346691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/>
          </p:nvGrpSpPr>
          <p:grpSpPr>
            <a:xfrm>
              <a:off x="2820943" y="2483525"/>
              <a:ext cx="327160" cy="103549"/>
              <a:chOff x="1979712" y="3116780"/>
              <a:chExt cx="884674" cy="280005"/>
            </a:xfrm>
          </p:grpSpPr>
          <p:sp>
            <p:nvSpPr>
              <p:cNvPr id="15" name="フリーフォーム 14"/>
              <p:cNvSpPr/>
              <p:nvPr/>
            </p:nvSpPr>
            <p:spPr>
              <a:xfrm>
                <a:off x="2005070" y="3116780"/>
                <a:ext cx="859316" cy="166453"/>
              </a:xfrm>
              <a:custGeom>
                <a:avLst/>
                <a:gdLst>
                  <a:gd name="connsiteX0" fmla="*/ 0 w 859316"/>
                  <a:gd name="connsiteY0" fmla="*/ 100145 h 166453"/>
                  <a:gd name="connsiteX1" fmla="*/ 176270 w 859316"/>
                  <a:gd name="connsiteY1" fmla="*/ 993 h 166453"/>
                  <a:gd name="connsiteX2" fmla="*/ 374573 w 859316"/>
                  <a:gd name="connsiteY2" fmla="*/ 56078 h 166453"/>
                  <a:gd name="connsiteX3" fmla="*/ 627961 w 859316"/>
                  <a:gd name="connsiteY3" fmla="*/ 166247 h 166453"/>
                  <a:gd name="connsiteX4" fmla="*/ 859316 w 859316"/>
                  <a:gd name="connsiteY4" fmla="*/ 78112 h 16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16" h="166453">
                    <a:moveTo>
                      <a:pt x="0" y="100145"/>
                    </a:moveTo>
                    <a:cubicBezTo>
                      <a:pt x="56920" y="54241"/>
                      <a:pt x="113841" y="8337"/>
                      <a:pt x="176270" y="993"/>
                    </a:cubicBezTo>
                    <a:cubicBezTo>
                      <a:pt x="238699" y="-6352"/>
                      <a:pt x="299291" y="28536"/>
                      <a:pt x="374573" y="56078"/>
                    </a:cubicBezTo>
                    <a:cubicBezTo>
                      <a:pt x="449855" y="83620"/>
                      <a:pt x="547171" y="162575"/>
                      <a:pt x="627961" y="166247"/>
                    </a:cubicBezTo>
                    <a:cubicBezTo>
                      <a:pt x="708752" y="169919"/>
                      <a:pt x="784034" y="124015"/>
                      <a:pt x="859316" y="781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1979712" y="3230333"/>
                <a:ext cx="859317" cy="166452"/>
              </a:xfrm>
              <a:custGeom>
                <a:avLst/>
                <a:gdLst>
                  <a:gd name="connsiteX0" fmla="*/ 0 w 859316"/>
                  <a:gd name="connsiteY0" fmla="*/ 100145 h 166453"/>
                  <a:gd name="connsiteX1" fmla="*/ 176270 w 859316"/>
                  <a:gd name="connsiteY1" fmla="*/ 993 h 166453"/>
                  <a:gd name="connsiteX2" fmla="*/ 374573 w 859316"/>
                  <a:gd name="connsiteY2" fmla="*/ 56078 h 166453"/>
                  <a:gd name="connsiteX3" fmla="*/ 627961 w 859316"/>
                  <a:gd name="connsiteY3" fmla="*/ 166247 h 166453"/>
                  <a:gd name="connsiteX4" fmla="*/ 859316 w 859316"/>
                  <a:gd name="connsiteY4" fmla="*/ 78112 h 16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16" h="166453">
                    <a:moveTo>
                      <a:pt x="0" y="100145"/>
                    </a:moveTo>
                    <a:cubicBezTo>
                      <a:pt x="56920" y="54241"/>
                      <a:pt x="113841" y="8337"/>
                      <a:pt x="176270" y="993"/>
                    </a:cubicBezTo>
                    <a:cubicBezTo>
                      <a:pt x="238699" y="-6352"/>
                      <a:pt x="299291" y="28536"/>
                      <a:pt x="374573" y="56078"/>
                    </a:cubicBezTo>
                    <a:cubicBezTo>
                      <a:pt x="449855" y="83620"/>
                      <a:pt x="547171" y="162575"/>
                      <a:pt x="627961" y="166247"/>
                    </a:cubicBezTo>
                    <a:cubicBezTo>
                      <a:pt x="708752" y="169919"/>
                      <a:pt x="784034" y="124015"/>
                      <a:pt x="859316" y="781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0" name="図 19" descr="\begin{document}&#10;The first threshold: &#10;&#10;$q_\parallel^2 = 4m^2 = 1 \ {\rm MeV}^2$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8" y="2794171"/>
              <a:ext cx="1103521" cy="334411"/>
            </a:xfrm>
            <a:prstGeom prst="rect">
              <a:avLst/>
            </a:prstGeom>
          </p:spPr>
        </p:pic>
        <p:pic>
          <p:nvPicPr>
            <p:cNvPr id="21" name="図 20" descr="\begin{document}&#10;UrHIC&#10;&#10;$\sim 100^2-300^2 \ {\rm  MeV}^2$ (thermal)&#10;&#10;$\sim \ {\rm GeV}^2 $ (prompt)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421" y="1137392"/>
              <a:ext cx="1674085" cy="476853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2984523" y="3001268"/>
              <a:ext cx="3329736" cy="362420"/>
            </a:xfrm>
            <a:prstGeom prst="rect">
              <a:avLst/>
            </a:prstGeom>
            <a:solidFill>
              <a:srgbClr val="00B0F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25"/>
            <p:cNvGrpSpPr/>
            <p:nvPr/>
          </p:nvGrpSpPr>
          <p:grpSpPr>
            <a:xfrm rot="5400000">
              <a:off x="4900173" y="3311914"/>
              <a:ext cx="327160" cy="103549"/>
              <a:chOff x="1979712" y="3116780"/>
              <a:chExt cx="884674" cy="280005"/>
            </a:xfrm>
          </p:grpSpPr>
          <p:sp>
            <p:nvSpPr>
              <p:cNvPr id="27" name="フリーフォーム 26"/>
              <p:cNvSpPr/>
              <p:nvPr/>
            </p:nvSpPr>
            <p:spPr>
              <a:xfrm>
                <a:off x="2005070" y="3116780"/>
                <a:ext cx="859316" cy="166453"/>
              </a:xfrm>
              <a:custGeom>
                <a:avLst/>
                <a:gdLst>
                  <a:gd name="connsiteX0" fmla="*/ 0 w 859316"/>
                  <a:gd name="connsiteY0" fmla="*/ 100145 h 166453"/>
                  <a:gd name="connsiteX1" fmla="*/ 176270 w 859316"/>
                  <a:gd name="connsiteY1" fmla="*/ 993 h 166453"/>
                  <a:gd name="connsiteX2" fmla="*/ 374573 w 859316"/>
                  <a:gd name="connsiteY2" fmla="*/ 56078 h 166453"/>
                  <a:gd name="connsiteX3" fmla="*/ 627961 w 859316"/>
                  <a:gd name="connsiteY3" fmla="*/ 166247 h 166453"/>
                  <a:gd name="connsiteX4" fmla="*/ 859316 w 859316"/>
                  <a:gd name="connsiteY4" fmla="*/ 78112 h 16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16" h="166453">
                    <a:moveTo>
                      <a:pt x="0" y="100145"/>
                    </a:moveTo>
                    <a:cubicBezTo>
                      <a:pt x="56920" y="54241"/>
                      <a:pt x="113841" y="8337"/>
                      <a:pt x="176270" y="993"/>
                    </a:cubicBezTo>
                    <a:cubicBezTo>
                      <a:pt x="238699" y="-6352"/>
                      <a:pt x="299291" y="28536"/>
                      <a:pt x="374573" y="56078"/>
                    </a:cubicBezTo>
                    <a:cubicBezTo>
                      <a:pt x="449855" y="83620"/>
                      <a:pt x="547171" y="162575"/>
                      <a:pt x="627961" y="166247"/>
                    </a:cubicBezTo>
                    <a:cubicBezTo>
                      <a:pt x="708752" y="169919"/>
                      <a:pt x="784034" y="124015"/>
                      <a:pt x="859316" y="781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1979712" y="3230333"/>
                <a:ext cx="859317" cy="166452"/>
              </a:xfrm>
              <a:custGeom>
                <a:avLst/>
                <a:gdLst>
                  <a:gd name="connsiteX0" fmla="*/ 0 w 859316"/>
                  <a:gd name="connsiteY0" fmla="*/ 100145 h 166453"/>
                  <a:gd name="connsiteX1" fmla="*/ 176270 w 859316"/>
                  <a:gd name="connsiteY1" fmla="*/ 993 h 166453"/>
                  <a:gd name="connsiteX2" fmla="*/ 374573 w 859316"/>
                  <a:gd name="connsiteY2" fmla="*/ 56078 h 166453"/>
                  <a:gd name="connsiteX3" fmla="*/ 627961 w 859316"/>
                  <a:gd name="connsiteY3" fmla="*/ 166247 h 166453"/>
                  <a:gd name="connsiteX4" fmla="*/ 859316 w 859316"/>
                  <a:gd name="connsiteY4" fmla="*/ 78112 h 16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16" h="166453">
                    <a:moveTo>
                      <a:pt x="0" y="100145"/>
                    </a:moveTo>
                    <a:cubicBezTo>
                      <a:pt x="56920" y="54241"/>
                      <a:pt x="113841" y="8337"/>
                      <a:pt x="176270" y="993"/>
                    </a:cubicBezTo>
                    <a:cubicBezTo>
                      <a:pt x="238699" y="-6352"/>
                      <a:pt x="299291" y="28536"/>
                      <a:pt x="374573" y="56078"/>
                    </a:cubicBezTo>
                    <a:cubicBezTo>
                      <a:pt x="449855" y="83620"/>
                      <a:pt x="547171" y="162575"/>
                      <a:pt x="627961" y="166247"/>
                    </a:cubicBezTo>
                    <a:cubicBezTo>
                      <a:pt x="708752" y="169919"/>
                      <a:pt x="784034" y="124015"/>
                      <a:pt x="859316" y="781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30" name="図 29" descr="\begin{document}&#10;\begin{align*}&#10;Br \gg 1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594" y="3570786"/>
              <a:ext cx="680079" cy="198552"/>
            </a:xfrm>
            <a:prstGeom prst="rect">
              <a:avLst/>
            </a:prstGeom>
          </p:spPr>
        </p:pic>
        <p:sp>
          <p:nvSpPr>
            <p:cNvPr id="32" name="角丸四角形 31"/>
            <p:cNvSpPr/>
            <p:nvPr/>
          </p:nvSpPr>
          <p:spPr>
            <a:xfrm>
              <a:off x="5167958" y="2690622"/>
              <a:ext cx="1198730" cy="668378"/>
            </a:xfrm>
            <a:prstGeom prst="roundRect">
              <a:avLst/>
            </a:prstGeom>
            <a:solidFill>
              <a:srgbClr val="7DFFBE">
                <a:alpha val="30196"/>
              </a:srgbClr>
            </a:solidFill>
            <a:ln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084808" y="3829658"/>
              <a:ext cx="3731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rgbClr val="00B050"/>
                  </a:solidFill>
                </a:rPr>
                <a:t>Strong field limit: the lowest-Landau-level approximation</a:t>
              </a:r>
            </a:p>
            <a:p>
              <a:r>
                <a:rPr kumimoji="1" lang="en-US" altLang="ja-JP" sz="1200" dirty="0">
                  <a:solidFill>
                    <a:srgbClr val="00B050"/>
                  </a:solidFill>
                </a:rPr>
                <a:t>(Tsai</a:t>
              </a:r>
              <a:r>
                <a:rPr lang="en-US" altLang="ja-JP" sz="1200" dirty="0">
                  <a:solidFill>
                    <a:srgbClr val="00B050"/>
                  </a:solidFill>
                </a:rPr>
                <a:t> and </a:t>
              </a:r>
              <a:r>
                <a:rPr lang="en-US" altLang="ja-JP" sz="1200" dirty="0" err="1">
                  <a:solidFill>
                    <a:srgbClr val="00B050"/>
                  </a:solidFill>
                </a:rPr>
                <a:t>Eber</a:t>
              </a:r>
              <a:r>
                <a:rPr lang="en-US" altLang="ja-JP" sz="1200" dirty="0">
                  <a:solidFill>
                    <a:srgbClr val="00B050"/>
                  </a:solidFill>
                </a:rPr>
                <a:t>, </a:t>
              </a:r>
              <a:r>
                <a:rPr lang="en-US" altLang="ja-JP" sz="1200" dirty="0" err="1">
                  <a:solidFill>
                    <a:srgbClr val="00B050"/>
                  </a:solidFill>
                </a:rPr>
                <a:t>Shabad</a:t>
              </a:r>
              <a:r>
                <a:rPr lang="en-US" altLang="ja-JP" sz="1200" dirty="0">
                  <a:solidFill>
                    <a:srgbClr val="00B050"/>
                  </a:solidFill>
                </a:rPr>
                <a:t>, Fukushima</a:t>
              </a:r>
              <a:r>
                <a:rPr kumimoji="1" lang="en-US" altLang="ja-JP" sz="1200" dirty="0">
                  <a:solidFill>
                    <a:srgbClr val="00B050"/>
                  </a:solidFill>
                </a:rPr>
                <a:t> )</a:t>
              </a:r>
              <a:endParaRPr kumimoji="1" lang="ja-JP" altLang="en-US" sz="1200" dirty="0">
                <a:solidFill>
                  <a:srgbClr val="00B050"/>
                </a:solidFill>
              </a:endParaRPr>
            </a:p>
          </p:txBody>
        </p:sp>
        <p:pic>
          <p:nvPicPr>
            <p:cNvPr id="34" name="図 33" descr="\begin{document}&#10;\begin{align*}&#10;\Br = B / B_c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259" y="3467237"/>
              <a:ext cx="967534" cy="235917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1224195" y="3137166"/>
              <a:ext cx="1722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3399FF"/>
                  </a:solidFill>
                </a:rPr>
                <a:t>Numerical computation </a:t>
              </a:r>
            </a:p>
            <a:p>
              <a:r>
                <a:rPr lang="en-US" altLang="ja-JP" sz="1200" dirty="0">
                  <a:solidFill>
                    <a:srgbClr val="3399FF"/>
                  </a:solidFill>
                </a:rPr>
                <a:t>below the first threshold</a:t>
              </a:r>
            </a:p>
            <a:p>
              <a:r>
                <a:rPr kumimoji="1" lang="en-US" altLang="ja-JP" sz="1200" dirty="0">
                  <a:solidFill>
                    <a:srgbClr val="3399FF"/>
                  </a:solidFill>
                </a:rPr>
                <a:t>(</a:t>
              </a:r>
              <a:r>
                <a:rPr kumimoji="1" lang="en-US" altLang="ja-JP" sz="1200" dirty="0" err="1">
                  <a:solidFill>
                    <a:srgbClr val="3399FF"/>
                  </a:solidFill>
                </a:rPr>
                <a:t>Kohri</a:t>
              </a:r>
              <a:r>
                <a:rPr kumimoji="1" lang="en-US" altLang="ja-JP" sz="1200" dirty="0">
                  <a:solidFill>
                    <a:srgbClr val="3399FF"/>
                  </a:solidFill>
                </a:rPr>
                <a:t> and Yamada)</a:t>
              </a:r>
              <a:endParaRPr kumimoji="1" lang="ja-JP" altLang="en-US" sz="1200" dirty="0">
                <a:solidFill>
                  <a:srgbClr val="3399FF"/>
                </a:solidFill>
              </a:endParaRP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2989211" y="3209485"/>
              <a:ext cx="357732" cy="149514"/>
            </a:xfrm>
            <a:prstGeom prst="roundRect">
              <a:avLst/>
            </a:prstGeom>
            <a:solidFill>
              <a:srgbClr val="FF0000">
                <a:alpha val="6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835896" y="3570786"/>
              <a:ext cx="2065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FF0000"/>
                  </a:solidFill>
                </a:rPr>
                <a:t>Weak field &amp; soft photon limit</a:t>
              </a:r>
            </a:p>
            <a:p>
              <a:r>
                <a:rPr lang="en-US" altLang="ja-JP" sz="1200" dirty="0">
                  <a:solidFill>
                    <a:srgbClr val="FF0000"/>
                  </a:solidFill>
                </a:rPr>
                <a:t>(Adler)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2800696" y="2398140"/>
            <a:ext cx="3354807" cy="17265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ja-JP" sz="4000" dirty="0">
                <a:solidFill>
                  <a:prstClr val="white"/>
                </a:solidFill>
              </a:rPr>
              <a:t>?</a:t>
            </a:r>
          </a:p>
          <a:p>
            <a:pPr lvl="0" algn="ctr"/>
            <a:r>
              <a:rPr lang="en-US" altLang="ja-JP" sz="2800" dirty="0">
                <a:solidFill>
                  <a:prstClr val="white"/>
                </a:solidFill>
              </a:rPr>
              <a:t>Untouched so far</a:t>
            </a: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2664647" y="4829386"/>
            <a:ext cx="3419521" cy="469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479502" y="4325460"/>
            <a:ext cx="229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7030A0"/>
                </a:solidFill>
              </a:rPr>
              <a:t>Euler-Heisenberg</a:t>
            </a:r>
            <a:r>
              <a:rPr kumimoji="1" lang="en-US" altLang="ja-JP" sz="1400" dirty="0">
                <a:solidFill>
                  <a:srgbClr val="7030A0"/>
                </a:solidFill>
              </a:rPr>
              <a:t> </a:t>
            </a:r>
            <a:r>
              <a:rPr kumimoji="1" lang="en-US" altLang="ja-JP" sz="1400" dirty="0" err="1">
                <a:solidFill>
                  <a:srgbClr val="7030A0"/>
                </a:solidFill>
              </a:rPr>
              <a:t>Lagrangian</a:t>
            </a:r>
            <a:endParaRPr kumimoji="1" lang="en-US" altLang="ja-JP" sz="1400" dirty="0">
              <a:solidFill>
                <a:srgbClr val="7030A0"/>
              </a:solidFill>
            </a:endParaRPr>
          </a:p>
          <a:p>
            <a:r>
              <a:rPr lang="en-US" altLang="ja-JP" sz="1400" dirty="0">
                <a:solidFill>
                  <a:srgbClr val="7030A0"/>
                </a:solidFill>
              </a:rPr>
              <a:t>In soft photon limit</a:t>
            </a:r>
            <a:endParaRPr kumimoji="1" lang="ja-JP" altLang="en-US" sz="1400" dirty="0">
              <a:solidFill>
                <a:srgbClr val="7030A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718899" y="1942242"/>
            <a:ext cx="6314638" cy="2858699"/>
            <a:chOff x="2718899" y="1549968"/>
            <a:chExt cx="6314638" cy="2858699"/>
          </a:xfrm>
        </p:grpSpPr>
        <p:sp>
          <p:nvSpPr>
            <p:cNvPr id="14" name="正方形/長方形 13"/>
            <p:cNvSpPr/>
            <p:nvPr/>
          </p:nvSpPr>
          <p:spPr>
            <a:xfrm>
              <a:off x="2718899" y="1811578"/>
              <a:ext cx="3518403" cy="2597089"/>
            </a:xfrm>
            <a:prstGeom prst="rect">
              <a:avLst/>
            </a:prstGeom>
            <a:solidFill>
              <a:srgbClr val="FFB9B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3200" dirty="0">
                <a:solidFill>
                  <a:srgbClr val="7030A0"/>
                </a:solidFill>
              </a:endParaRPr>
            </a:p>
            <a:p>
              <a:pPr algn="ctr"/>
              <a:endParaRPr lang="en-US" altLang="ja-JP" sz="3200" dirty="0">
                <a:solidFill>
                  <a:srgbClr val="7030A0"/>
                </a:solidFill>
              </a:endParaRPr>
            </a:p>
            <a:p>
              <a:pPr algn="ctr"/>
              <a:endParaRPr lang="en-US" altLang="ja-JP" sz="3200" dirty="0">
                <a:solidFill>
                  <a:srgbClr val="7030A0"/>
                </a:solidFill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4853995" y="1549968"/>
              <a:ext cx="41795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rgbClr val="FF33CC"/>
                  </a:solidFill>
                </a:rPr>
                <a:t>General analytic expression</a:t>
              </a:r>
              <a:endParaRPr lang="ja-JP" altLang="en-US" sz="2800" dirty="0">
                <a:solidFill>
                  <a:srgbClr val="FF33CC"/>
                </a:solidFill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907704" y="1844824"/>
            <a:ext cx="205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Photon momentum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8807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2051720" y="97468"/>
            <a:ext cx="5037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Decomposing exponential factors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863588" y="908720"/>
            <a:ext cx="7812868" cy="1152128"/>
            <a:chOff x="1352261" y="800709"/>
            <a:chExt cx="7812868" cy="1152128"/>
          </a:xfrm>
        </p:grpSpPr>
        <p:sp>
          <p:nvSpPr>
            <p:cNvPr id="28" name="角丸四角形 27"/>
            <p:cNvSpPr/>
            <p:nvPr/>
          </p:nvSpPr>
          <p:spPr>
            <a:xfrm>
              <a:off x="4932040" y="832066"/>
              <a:ext cx="1309796" cy="65271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6300192" y="836712"/>
              <a:ext cx="864096" cy="652718"/>
            </a:xfrm>
            <a:prstGeom prst="roundRect">
              <a:avLst/>
            </a:prstGeom>
            <a:solidFill>
              <a:srgbClr val="BAE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7200292" y="836712"/>
              <a:ext cx="792088" cy="652718"/>
            </a:xfrm>
            <a:prstGeom prst="roundRect">
              <a:avLst/>
            </a:prstGeom>
            <a:solidFill>
              <a:srgbClr val="FFF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 descr="\begin{document}&#10;\begin{align*}&#10;\chi_i = &#10;\frac{\alpha}{4\pi} \int_{-1}^1 \!\!\! d\beta  \int_0^\infty \!\!\!\! d\tau \ &#10;\frac{ \Gamma_i (\tau, \beta) }{ \sin \tau } \ &#10;{\rm e}^{-i u \cos (\beta \tau) } \ &#10;{\rm e}^{ i \eta \cot \tau } \ &#10;{\rm e}^{-i\phi_\parallel \tau} &#10;\end{align*}&#10;\end{document}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261" y="800709"/>
              <a:ext cx="6568111" cy="731258"/>
            </a:xfrm>
            <a:prstGeom prst="rect">
              <a:avLst/>
            </a:prstGeom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7029480" y="1583505"/>
              <a:ext cx="2135649" cy="369332"/>
            </a:xfrm>
            <a:prstGeom prst="rect">
              <a:avLst/>
            </a:prstGeom>
            <a:solidFill>
              <a:srgbClr val="FFFFAB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Linear w.r.t. τ  </a:t>
              </a:r>
              <a:r>
                <a:rPr lang="en-US" altLang="ja-JP" dirty="0"/>
                <a:t>in exp.</a:t>
              </a:r>
              <a:endParaRPr kumimoji="1" lang="ja-JP" altLang="en-US" dirty="0"/>
            </a:p>
          </p:txBody>
        </p:sp>
      </p:grpSp>
      <p:sp>
        <p:nvSpPr>
          <p:cNvPr id="24" name="角丸四角形吹き出し 23"/>
          <p:cNvSpPr/>
          <p:nvPr/>
        </p:nvSpPr>
        <p:spPr>
          <a:xfrm>
            <a:off x="2448870" y="2082750"/>
            <a:ext cx="6155578" cy="793033"/>
          </a:xfrm>
          <a:prstGeom prst="wedgeRoundRectCallout">
            <a:avLst>
              <a:gd name="adj1" fmla="val -1054"/>
              <a:gd name="adj2" fmla="val -10163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\begin{document}&#10;\begin{eqnarray}&#10;&amp;=&amp; 1+ c_1 \cos(\beta \tau) + c_2 \cos^2(\beta \tau) + \cdots&#10;c_n \cos^n(\beta \tau) + \cdots&#10;\nonumber&#10;\\&#10;&amp;=&amp; 1+d_1 \cos(\beta \tau) + d_2 \cos(2 \beta \tau) + \cdots&#10;+ d_n \cos(n \beta \tau) + \cdots&#10;\nonumber&#10;\end{eqnarray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57" y="2132857"/>
            <a:ext cx="5861938" cy="6610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FB6A183-1EB7-483F-A13E-D45F3BCC466E}"/>
              </a:ext>
            </a:extLst>
          </p:cNvPr>
          <p:cNvGrpSpPr/>
          <p:nvPr/>
        </p:nvGrpSpPr>
        <p:grpSpPr>
          <a:xfrm>
            <a:off x="395536" y="3020018"/>
            <a:ext cx="8050270" cy="3721350"/>
            <a:chOff x="395536" y="3020018"/>
            <a:chExt cx="8050270" cy="3721350"/>
          </a:xfrm>
        </p:grpSpPr>
        <p:sp>
          <p:nvSpPr>
            <p:cNvPr id="42" name="角丸四角形 41"/>
            <p:cNvSpPr/>
            <p:nvPr/>
          </p:nvSpPr>
          <p:spPr>
            <a:xfrm>
              <a:off x="4499992" y="3750247"/>
              <a:ext cx="864096" cy="398833"/>
            </a:xfrm>
            <a:prstGeom prst="roundRect">
              <a:avLst/>
            </a:prstGeom>
            <a:solidFill>
              <a:srgbClr val="BAE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83568" y="4697875"/>
              <a:ext cx="3902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B050"/>
                  </a:solidFill>
                </a:rPr>
                <a:t>2</a:t>
              </a:r>
              <a:r>
                <a:rPr lang="en-US" altLang="ja-JP" baseline="30000" dirty="0">
                  <a:solidFill>
                    <a:srgbClr val="00B050"/>
                  </a:solidFill>
                </a:rPr>
                <a:t>nd</a:t>
              </a:r>
              <a:r>
                <a:rPr lang="en-US" altLang="ja-JP" dirty="0">
                  <a:solidFill>
                    <a:srgbClr val="00B050"/>
                  </a:solidFill>
                </a:rPr>
                <a:t> step: Getting Laguerre polynomials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395536" y="5589240"/>
              <a:ext cx="3255489" cy="782796"/>
            </a:xfrm>
            <a:prstGeom prst="roundRect">
              <a:avLst/>
            </a:prstGeom>
            <a:solidFill>
              <a:srgbClr val="BAE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吹き出し 11"/>
            <p:cNvSpPr/>
            <p:nvPr/>
          </p:nvSpPr>
          <p:spPr>
            <a:xfrm>
              <a:off x="5741128" y="5229200"/>
              <a:ext cx="2694358" cy="343961"/>
            </a:xfrm>
            <a:prstGeom prst="wedgeRoundRectCallout">
              <a:avLst>
                <a:gd name="adj1" fmla="val 1273"/>
                <a:gd name="adj2" fmla="val 109226"/>
                <a:gd name="adj3" fmla="val 1666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Associated </a:t>
              </a:r>
              <a:r>
                <a:rPr kumimoji="1" lang="en-US" altLang="ja-JP" sz="1200" dirty="0" err="1">
                  <a:solidFill>
                    <a:schemeClr val="tx1"/>
                  </a:solidFill>
                </a:rPr>
                <a:t>Laguerre</a:t>
              </a:r>
              <a:r>
                <a:rPr kumimoji="1" lang="en-US" altLang="ja-JP" sz="1200" dirty="0">
                  <a:solidFill>
                    <a:schemeClr val="tx1"/>
                  </a:solidFill>
                </a:rPr>
                <a:t> polynomial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683568" y="3020018"/>
              <a:ext cx="7692182" cy="1255101"/>
              <a:chOff x="971600" y="2132856"/>
              <a:chExt cx="7692182" cy="1255101"/>
            </a:xfrm>
          </p:grpSpPr>
          <p:grpSp>
            <p:nvGrpSpPr>
              <p:cNvPr id="35" name="グループ化 34"/>
              <p:cNvGrpSpPr/>
              <p:nvPr/>
            </p:nvGrpSpPr>
            <p:grpSpPr>
              <a:xfrm>
                <a:off x="971600" y="2132856"/>
                <a:ext cx="5194329" cy="1255101"/>
                <a:chOff x="971600" y="2057348"/>
                <a:chExt cx="5194329" cy="1255101"/>
              </a:xfrm>
            </p:grpSpPr>
            <p:sp>
              <p:nvSpPr>
                <p:cNvPr id="34" name="角丸四角形 33"/>
                <p:cNvSpPr/>
                <p:nvPr/>
              </p:nvSpPr>
              <p:spPr>
                <a:xfrm>
                  <a:off x="2159732" y="2686704"/>
                  <a:ext cx="1154340" cy="606237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2" name="図 21" descr="\begin{document}&#10;\begin{align*}&#10;e^{- i u \cos(\bt) }&#10;=&#10;\sum_{n=0}^{\infty} (2-\delta_{n0}) I_n(-iu) \ e^{in\bt} &#10;\end{align*}&#10;\end{document}"/>
                <p:cNvPicPr>
                  <a:picLocks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303748" y="2664377"/>
                  <a:ext cx="3862181" cy="648072"/>
                </a:xfrm>
                <a:prstGeom prst="rect">
                  <a:avLst/>
                </a:prstGeom>
              </p:spPr>
            </p:pic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971600" y="2057348"/>
                  <a:ext cx="37578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srgbClr val="0070C0"/>
                      </a:solidFill>
                    </a:rPr>
                    <a:t>1</a:t>
                  </a:r>
                  <a:r>
                    <a:rPr lang="en-US" altLang="ja-JP" baseline="30000" dirty="0">
                      <a:solidFill>
                        <a:srgbClr val="0070C0"/>
                      </a:solidFill>
                    </a:rPr>
                    <a:t>st</a:t>
                  </a:r>
                  <a:r>
                    <a:rPr lang="en-US" altLang="ja-JP" dirty="0">
                      <a:solidFill>
                        <a:srgbClr val="0070C0"/>
                      </a:solidFill>
                    </a:rPr>
                    <a:t> step:</a:t>
                  </a:r>
                  <a:r>
                    <a:rPr kumimoji="1" lang="en-US" altLang="ja-JP" dirty="0">
                      <a:solidFill>
                        <a:srgbClr val="0070C0"/>
                      </a:solidFill>
                    </a:rPr>
                    <a:t> “P</a:t>
                  </a:r>
                  <a:r>
                    <a:rPr lang="en-US" altLang="ja-JP" dirty="0">
                      <a:solidFill>
                        <a:srgbClr val="0070C0"/>
                      </a:solidFill>
                    </a:rPr>
                    <a:t>artial wave decomposition”</a:t>
                  </a:r>
                  <a:endParaRPr kumimoji="1" lang="ja-JP" altLang="en-US" sz="1400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38" name="テキスト ボックス 37"/>
              <p:cNvSpPr txBox="1"/>
              <p:nvPr/>
            </p:nvSpPr>
            <p:spPr>
              <a:xfrm>
                <a:off x="6581032" y="2807640"/>
                <a:ext cx="2082750" cy="369332"/>
              </a:xfrm>
              <a:prstGeom prst="rect">
                <a:avLst/>
              </a:prstGeom>
              <a:solidFill>
                <a:srgbClr val="CCCC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Linear w.r.t. τ </a:t>
                </a:r>
                <a:r>
                  <a:rPr lang="en-US" altLang="ja-JP" dirty="0"/>
                  <a:t>in exp.</a:t>
                </a:r>
                <a:endParaRPr lang="ja-JP" altLang="en-US" dirty="0"/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6363056" y="6372036"/>
              <a:ext cx="2082750" cy="369332"/>
            </a:xfrm>
            <a:prstGeom prst="rect">
              <a:avLst/>
            </a:prstGeom>
            <a:solidFill>
              <a:srgbClr val="ABDB77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Linear w.r.t. τ </a:t>
              </a:r>
              <a:r>
                <a:rPr lang="en-US" altLang="ja-JP" dirty="0"/>
                <a:t>in exp.</a:t>
              </a:r>
              <a:endParaRPr lang="ja-JP" altLang="en-US" dirty="0"/>
            </a:p>
          </p:txBody>
        </p:sp>
        <p:pic>
          <p:nvPicPr>
            <p:cNvPr id="2" name="図 1" descr="\begin{document}&#10;\begin{align*}&#10;\exp \left( - \frac{ (x+y)z }{ 1-z } \right) I_n \left( \frac{2 (xy z)^{\frac{1}{2}} }{1-z} \right)&#10;= &#10;(1-z) \ (xyz)^{\frac{n}{2}} \sum_{\ell=0}^{\infty} \frac{ \ell! }{\Gamma( \ell + n + 1 )} &#10;L_\ell^n(x) L_\ell^n(y) \ z^{\ell}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15" y="5687139"/>
              <a:ext cx="7917502" cy="684897"/>
            </a:xfrm>
            <a:prstGeom prst="rect">
              <a:avLst/>
            </a:prstGeom>
          </p:spPr>
        </p:pic>
        <p:pic>
          <p:nvPicPr>
            <p:cNvPr id="4" name="図 3" descr="\begin{document}&#10;\begin{align*}&#10;{\rm Put} \ &#10;z = \exp ( -2i \tau ) &#10;\ {\rm and } \ &#10;x=y=\eta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192" y="5283230"/>
              <a:ext cx="3141613" cy="21946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E971DA-BE3C-4C3A-980B-776BC62D48C6}"/>
              </a:ext>
            </a:extLst>
          </p:cNvPr>
          <p:cNvSpPr txBox="1"/>
          <p:nvPr/>
        </p:nvSpPr>
        <p:spPr>
          <a:xfrm>
            <a:off x="194125" y="1710101"/>
            <a:ext cx="365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Contains arbitrarily higher harmonics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BE539-36E2-4CDC-B01E-AB15F73AA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1412776"/>
            <a:ext cx="9155360" cy="540060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i="1" dirty="0">
                <a:solidFill>
                  <a:srgbClr val="00B0F0"/>
                </a:solidFill>
              </a:rPr>
              <a:t>Strong magnetic fields in laboratories and nature</a:t>
            </a:r>
          </a:p>
          <a:p>
            <a:pPr marL="0" indent="0">
              <a:buNone/>
            </a:pPr>
            <a:r>
              <a:rPr lang="en-US" altLang="ja-JP" i="1" dirty="0"/>
              <a:t> - Relativistic heavy ion collisions</a:t>
            </a:r>
          </a:p>
          <a:p>
            <a:pPr marL="0" indent="0">
              <a:buNone/>
            </a:pPr>
            <a:r>
              <a:rPr lang="en-US" altLang="ja-JP" i="1" dirty="0"/>
              <a:t> - Neutron stars/magnetars</a:t>
            </a:r>
          </a:p>
          <a:p>
            <a:pPr marL="0" indent="0">
              <a:buNone/>
            </a:pPr>
            <a:r>
              <a:rPr lang="en-US" altLang="ja-JP" i="1" dirty="0"/>
              <a:t> - High intensity laser field</a:t>
            </a:r>
          </a:p>
          <a:p>
            <a:pPr marL="0" indent="0">
              <a:buNone/>
            </a:pPr>
            <a:endParaRPr lang="en-US" altLang="ja-JP" i="1" dirty="0"/>
          </a:p>
          <a:p>
            <a:r>
              <a:rPr lang="en-US" altLang="ja-JP" i="1" dirty="0">
                <a:solidFill>
                  <a:srgbClr val="00B0F0"/>
                </a:solidFill>
              </a:rPr>
              <a:t>Photon propagation in a magnetic field (in vacuum)</a:t>
            </a:r>
          </a:p>
          <a:p>
            <a:pPr marL="0" indent="0">
              <a:buNone/>
            </a:pPr>
            <a:r>
              <a:rPr lang="en-US" altLang="ja-JP" i="1" dirty="0"/>
              <a:t> - Vacuum birefringence and (real) photon decay</a:t>
            </a:r>
          </a:p>
          <a:p>
            <a:pPr marL="0" indent="0">
              <a:buNone/>
            </a:pPr>
            <a:r>
              <a:rPr lang="en-US" altLang="ja-JP" i="1" dirty="0"/>
              <a:t> - Diagrammatic techniques</a:t>
            </a:r>
          </a:p>
          <a:p>
            <a:pPr marL="0" indent="0">
              <a:buNone/>
            </a:pPr>
            <a:endParaRPr lang="en-US" altLang="ja-JP" i="1" dirty="0"/>
          </a:p>
          <a:p>
            <a:r>
              <a:rPr lang="en-US" altLang="ja-JP" i="1" dirty="0">
                <a:solidFill>
                  <a:srgbClr val="00B0F0"/>
                </a:solidFill>
              </a:rPr>
              <a:t>Transport phenomena in a magnetic field</a:t>
            </a:r>
          </a:p>
          <a:p>
            <a:pPr marL="0" indent="0">
              <a:buNone/>
            </a:pPr>
            <a:r>
              <a:rPr kumimoji="1" lang="en-US" altLang="ja-JP" i="1" dirty="0"/>
              <a:t> - Chiral anomaly-induced currents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/>
              <a:t>- Condensed matters and HICs</a:t>
            </a:r>
            <a:endParaRPr kumimoji="1" lang="ja-JP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7F11B-0F79-4DBC-984C-B5A180ED491D}"/>
              </a:ext>
            </a:extLst>
          </p:cNvPr>
          <p:cNvSpPr txBox="1"/>
          <p:nvPr/>
        </p:nvSpPr>
        <p:spPr>
          <a:xfrm>
            <a:off x="2699792" y="190381"/>
            <a:ext cx="3388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B0F0"/>
                </a:solidFill>
              </a:rPr>
              <a:t>Table of contents</a:t>
            </a:r>
            <a:endParaRPr kumimoji="1" lang="ja-JP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99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\begin{document}&#10;What dynamics is encoded in the functions, $\chi_i$ $(i=0,1,2)$ ?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6" y="332656"/>
            <a:ext cx="7360230" cy="28848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99592" y="879103"/>
            <a:ext cx="7285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All of terms reduce to one of  three elementary integrals.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971600" y="3721961"/>
            <a:ext cx="7344738" cy="2968636"/>
            <a:chOff x="890673" y="3721961"/>
            <a:chExt cx="7344738" cy="2968636"/>
          </a:xfrm>
        </p:grpSpPr>
        <p:pic>
          <p:nvPicPr>
            <p:cNvPr id="8" name="図 7" descr="\begin{document}&#10;\begin{align*}&#10;\chi_i(q_\parallel^2,q_\perp^2,B) = &#10;\frac{\alpha_{\rm em}}{4\pi} \frac{eB}{m^2}&#10;\sum_{n=0}^\infty \sum_{\ell=0}^\infty&#10;\left[ \, &#10;C_{\ell}^{n} F&#10;+ C_{\ell^\prime}^{n^\prime} G&#10;+ C_{\ell^{\prime\prime}}^{n^{\prime\prime}} H&#10;\, \right]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73" y="3721961"/>
              <a:ext cx="7344738" cy="864096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1547664" y="4933617"/>
              <a:ext cx="57423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/>
                <a:t>Transverse dynamics: </a:t>
              </a:r>
            </a:p>
            <a:p>
              <a:r>
                <a:rPr lang="en-US" altLang="ja-JP" dirty="0"/>
                <a:t>Wave functions for the Landau levels  given by </a:t>
              </a:r>
            </a:p>
            <a:p>
              <a:r>
                <a:rPr lang="en-US" altLang="ja-JP" dirty="0">
                  <a:solidFill>
                    <a:srgbClr val="0000FF"/>
                  </a:solidFill>
                </a:rPr>
                <a:t>the associated Laguerre polynomials</a:t>
              </a:r>
            </a:p>
          </p:txBody>
        </p:sp>
        <p:pic>
          <p:nvPicPr>
            <p:cNvPr id="15" name="図 14" descr="\begin{document}&#10;\begin{align*}&#10;C_\ell^n (q_\perp^2,B_r) = \frac{\ell!}{(\ell+n)!} \left( \frac{\vert {\bm q}_\perp\vert^2}{2eB} \right)^n&#10;e^{-  \frac{\vert {\bm q}_\perp\vert^2}{2eB} }&#10;\left[ {\blue L_\ell^n( \frac{\vert {\bm q}_\perp\vert^2}{2eB} )} \right]^2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6052889"/>
              <a:ext cx="5478642" cy="637708"/>
            </a:xfrm>
            <a:prstGeom prst="rect">
              <a:avLst/>
            </a:prstGeom>
          </p:spPr>
        </p:pic>
      </p:grpSp>
      <p:pic>
        <p:nvPicPr>
          <p:cNvPr id="18" name="図 17" descr="\begin{document}&#10;\begin{eqnarray}&#10;F_{\ell}^n (r_\parallel^2, \Br) &#10;&amp;=&amp;&#10;\frac{i}{\Br}&#10;\int_{-1}^1 \!\! d\beta \int _0^\infty \!\! d\tau&#10;\ e^{-i  \left( \phi_\parallel + 2\ell -n\beta + n \right) \tau  }&#10;\nonumber&#10;\\&#10;G_{\ell}^n (r_\parallel^2, \Br) &#10;&amp;=&amp;&#10;\frac{i}{\Br}&#10;\int_{-1}^1 d\beta \int _0^\infty d\tau&#10;\ \beta \, &#10;e^{-i  \left( \phi_\parallel + 2\ell -n\beta + n \right) \tau  }&#10;\nonumber&#10;\\&#10;H_{\ell}^n (r_\parallel^2, \Br) &#10;&amp;=&amp;&#10;\frac{i}{\Br}&#10;\int_{-1}^1 d\beta \int _0^\infty d\tau &#10;\ \beta^2 \, &#10;e^{-i  \left( \phi_\parallel + 2\ell -n\beta + n \right) \tau  }&#10;\nonumber&#10;\end{eqnarray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736605"/>
            <a:ext cx="3876680" cy="1404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20" name="図 19" descr="\begin{document}&#10;\begin{align*}&#10;\phi_\parallel (q_\parallel^2, B) &#10;=&#10;\frac{m^2}{eB}&#10;\left\{&#10;1 - (1-\beta^2) \ \frac{q_\parallel^2 }{4m^2}&#10;\right\}&#10;\end{align*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19" y="2467048"/>
            <a:ext cx="3040237" cy="5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グループ化 44"/>
          <p:cNvGrpSpPr/>
          <p:nvPr/>
        </p:nvGrpSpPr>
        <p:grpSpPr>
          <a:xfrm>
            <a:off x="2998113" y="1530980"/>
            <a:ext cx="3571085" cy="2966807"/>
            <a:chOff x="755576" y="-30711"/>
            <a:chExt cx="8118178" cy="6744469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-30711"/>
              <a:ext cx="8118178" cy="674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図 49" descr="\begin{document}&#10;\begin{align*}&#10;z \parallel \bm B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91" y="940325"/>
              <a:ext cx="767081" cy="328435"/>
            </a:xfrm>
            <a:prstGeom prst="rect">
              <a:avLst/>
            </a:prstGeom>
          </p:spPr>
        </p:pic>
        <p:pic>
          <p:nvPicPr>
            <p:cNvPr id="51" name="図 50" descr="\begin{document}&#10;\begin{align*}&#10;x&#10;\end{align*}&#10;\end{document}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709" y="5967817"/>
              <a:ext cx="210379" cy="197487"/>
            </a:xfrm>
            <a:prstGeom prst="rect">
              <a:avLst/>
            </a:prstGeom>
          </p:spPr>
        </p:pic>
        <p:pic>
          <p:nvPicPr>
            <p:cNvPr id="52" name="図 51" descr="\begin{document}&#10;\begin{align*}&#10;y&#10;\end{align*}&#10;\end{document}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94" y="2276872"/>
              <a:ext cx="197022" cy="281168"/>
            </a:xfrm>
            <a:prstGeom prst="rect">
              <a:avLst/>
            </a:prstGeom>
          </p:spPr>
        </p:pic>
      </p:grpSp>
      <p:sp>
        <p:nvSpPr>
          <p:cNvPr id="46" name="テキスト ボックス 45"/>
          <p:cNvSpPr txBox="1"/>
          <p:nvPr/>
        </p:nvSpPr>
        <p:spPr>
          <a:xfrm>
            <a:off x="1259632" y="168116"/>
            <a:ext cx="7332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Charged-particle spectra in a magnetic field</a:t>
            </a:r>
          </a:p>
          <a:p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---Landau level discretization due to the </a:t>
            </a:r>
            <a:r>
              <a:rPr lang="en-US" altLang="ja-JP" sz="2400" dirty="0">
                <a:solidFill>
                  <a:srgbClr val="FF0000"/>
                </a:solidFill>
              </a:rPr>
              <a:t>cyclotron motion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086042" y="4505339"/>
            <a:ext cx="487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“Harmonic oscillator” in the transverse plane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6" name="上矢印 55"/>
          <p:cNvSpPr/>
          <p:nvPr/>
        </p:nvSpPr>
        <p:spPr>
          <a:xfrm>
            <a:off x="1619672" y="2378153"/>
            <a:ext cx="807210" cy="135496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pic>
        <p:nvPicPr>
          <p:cNvPr id="5" name="図 4" descr="\begin{document}&#10;\begin{align*}&#10;\epsilon_n = \sqrt{p_z^2 +  (2n+1) eB + m^2}&#10;\end{align*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41" y="5085185"/>
            <a:ext cx="3657767" cy="354666"/>
          </a:xfrm>
          <a:prstGeom prst="rect">
            <a:avLst/>
          </a:prstGeom>
        </p:spPr>
      </p:pic>
      <p:sp>
        <p:nvSpPr>
          <p:cNvPr id="29" name="角丸四角形 28"/>
          <p:cNvSpPr/>
          <p:nvPr/>
        </p:nvSpPr>
        <p:spPr>
          <a:xfrm>
            <a:off x="6007486" y="5517232"/>
            <a:ext cx="436722" cy="63117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\begin{document}&#10;\begin{align*}&#10;\epsilon_n= \frac{p_z^2}{2m^2} +  (n+ \frac{1}{2}) \frac{eB}{m^2}&#10;\end{align*}&#10;\end{document}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61" y="5502129"/>
            <a:ext cx="2665597" cy="591167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6588224" y="5624572"/>
            <a:ext cx="207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Cyclotron frequency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907704" y="5085184"/>
            <a:ext cx="1370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Relativistic:</a:t>
            </a:r>
            <a:endParaRPr kumimoji="1" lang="ja-JP" altLang="en-US" sz="20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907704" y="5621178"/>
            <a:ext cx="1756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Nonrelativistic:</a:t>
            </a:r>
            <a:endParaRPr kumimoji="1" lang="ja-JP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782523-909C-40DC-9063-CC34D831872A}"/>
              </a:ext>
            </a:extLst>
          </p:cNvPr>
          <p:cNvSpPr txBox="1"/>
          <p:nvPr/>
        </p:nvSpPr>
        <p:spPr>
          <a:xfrm>
            <a:off x="1619672" y="1030037"/>
            <a:ext cx="407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Remember a small lesson in introduction.</a:t>
            </a:r>
            <a:endParaRPr kumimoji="1" lang="ja-JP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42EEA-1D24-4C13-A1F9-878A83072B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81328"/>
            <a:ext cx="8084145" cy="24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26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248472" cy="255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96" y="3376089"/>
            <a:ext cx="4467487" cy="299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グループ化 20"/>
          <p:cNvGrpSpPr/>
          <p:nvPr/>
        </p:nvGrpSpPr>
        <p:grpSpPr>
          <a:xfrm>
            <a:off x="4322350" y="3648965"/>
            <a:ext cx="4422989" cy="3134228"/>
            <a:chOff x="1183819" y="1699067"/>
            <a:chExt cx="6288323" cy="4456044"/>
          </a:xfrm>
        </p:grpSpPr>
        <p:sp>
          <p:nvSpPr>
            <p:cNvPr id="25" name="角丸四角形 24"/>
            <p:cNvSpPr/>
            <p:nvPr/>
          </p:nvSpPr>
          <p:spPr>
            <a:xfrm>
              <a:off x="1883091" y="4927887"/>
              <a:ext cx="5256584" cy="252028"/>
            </a:xfrm>
            <a:prstGeom prst="roundRect">
              <a:avLst/>
            </a:prstGeom>
            <a:solidFill>
              <a:srgbClr val="008000">
                <a:alpha val="6000"/>
              </a:srgbClr>
            </a:solidFill>
            <a:ln>
              <a:noFill/>
            </a:ln>
            <a:effectLst>
              <a:glow rad="381000">
                <a:srgbClr val="CC00CC">
                  <a:alpha val="66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1883091" y="5152912"/>
              <a:ext cx="435298" cy="63007"/>
            </a:xfrm>
            <a:prstGeom prst="roundRect">
              <a:avLst/>
            </a:prstGeom>
            <a:solidFill>
              <a:srgbClr val="008000">
                <a:alpha val="6000"/>
              </a:srgbClr>
            </a:solidFill>
            <a:ln>
              <a:noFill/>
            </a:ln>
            <a:effectLst>
              <a:glow rad="381000">
                <a:srgbClr val="008000">
                  <a:alpha val="65882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2603171" y="1699067"/>
              <a:ext cx="4127922" cy="1770538"/>
            </a:xfrm>
            <a:prstGeom prst="roundRect">
              <a:avLst/>
            </a:prstGeom>
            <a:solidFill>
              <a:srgbClr val="0070C0">
                <a:alpha val="6000"/>
              </a:srgbClr>
            </a:solidFill>
            <a:ln>
              <a:noFill/>
            </a:ln>
            <a:effectLst>
              <a:glow rad="381000">
                <a:srgbClr val="0070C0">
                  <a:alpha val="66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err="1"/>
                <a:t>UrHIC</a:t>
              </a:r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r>
                <a:rPr lang="en-US" altLang="ja-JP" sz="1400" dirty="0"/>
                <a:t>Prompt photon ~ GeV</a:t>
              </a:r>
              <a:r>
                <a:rPr lang="en-US" altLang="ja-JP" sz="1400" baseline="30000" dirty="0"/>
                <a:t>2</a:t>
              </a:r>
            </a:p>
            <a:p>
              <a:pPr algn="ctr"/>
              <a:r>
                <a:rPr lang="en-US" altLang="ja-JP" sz="1400" dirty="0"/>
                <a:t>Thermal photon ~ 300</a:t>
              </a:r>
              <a:r>
                <a:rPr lang="en-US" altLang="ja-JP" sz="1400" baseline="30000" dirty="0"/>
                <a:t>2 </a:t>
              </a:r>
              <a:r>
                <a:rPr lang="en-US" altLang="ja-JP" sz="1400" dirty="0"/>
                <a:t>MeV</a:t>
              </a:r>
              <a:r>
                <a:rPr lang="en-US" altLang="ja-JP" sz="1400" baseline="30000" dirty="0"/>
                <a:t>2</a:t>
              </a:r>
              <a:r>
                <a:rPr lang="en-US" altLang="ja-JP" sz="1400" dirty="0"/>
                <a:t>  </a:t>
              </a:r>
            </a:p>
            <a:p>
              <a:pPr algn="ctr"/>
              <a:r>
                <a:rPr lang="en-US" altLang="ja-JP" sz="1400" dirty="0"/>
                <a:t>	         ~ 10</a:t>
              </a:r>
              <a:r>
                <a:rPr lang="en-US" altLang="ja-JP" sz="1400" baseline="30000" dirty="0"/>
                <a:t>5 </a:t>
              </a:r>
              <a:r>
                <a:rPr lang="en-US" altLang="ja-JP" sz="1400" dirty="0"/>
                <a:t>MeV</a:t>
              </a:r>
              <a:r>
                <a:rPr lang="en-US" altLang="ja-JP" sz="1400" baseline="30000" dirty="0"/>
                <a:t>2</a:t>
              </a:r>
            </a:p>
            <a:p>
              <a:pPr algn="ctr"/>
              <a:r>
                <a:rPr lang="en-US" altLang="ja-JP" i="1" dirty="0">
                  <a:solidFill>
                    <a:srgbClr val="FFFF00"/>
                  </a:solidFill>
                </a:rPr>
                <a:t>Untouched so far</a:t>
              </a:r>
              <a:endParaRPr kumimoji="1" lang="ja-JP" altLang="en-US" i="1" dirty="0">
                <a:solidFill>
                  <a:srgbClr val="FFFF00"/>
                </a:solidFill>
              </a:endParaRPr>
            </a:p>
          </p:txBody>
        </p:sp>
        <p:sp>
          <p:nvSpPr>
            <p:cNvPr id="29" name="直角三角形 28"/>
            <p:cNvSpPr/>
            <p:nvPr/>
          </p:nvSpPr>
          <p:spPr>
            <a:xfrm flipH="1">
              <a:off x="3539273" y="2780058"/>
              <a:ext cx="3672407" cy="2472138"/>
            </a:xfrm>
            <a:prstGeom prst="rtTriangle">
              <a:avLst/>
            </a:prstGeom>
            <a:solidFill>
              <a:srgbClr val="FF0000">
                <a:alpha val="3000"/>
              </a:srgbClr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200541" y="3843367"/>
              <a:ext cx="327160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bg2">
                      <a:lumMod val="10000"/>
                    </a:schemeClr>
                  </a:solidFill>
                </a:rPr>
                <a:t>Strong field limit (LLL approx.)</a:t>
              </a:r>
            </a:p>
            <a:p>
              <a:r>
                <a:rPr lang="en-US" altLang="ja-JP" sz="1400" dirty="0">
                  <a:solidFill>
                    <a:schemeClr val="bg2">
                      <a:lumMod val="10000"/>
                    </a:schemeClr>
                  </a:solidFill>
                </a:rPr>
                <a:t>(Tsai and </a:t>
              </a:r>
              <a:r>
                <a:rPr lang="en-US" altLang="ja-JP" sz="1400" dirty="0" err="1">
                  <a:solidFill>
                    <a:schemeClr val="bg2">
                      <a:lumMod val="10000"/>
                    </a:schemeClr>
                  </a:solidFill>
                </a:rPr>
                <a:t>Eber</a:t>
              </a:r>
              <a:r>
                <a:rPr lang="en-US" altLang="ja-JP" sz="1400" dirty="0">
                  <a:solidFill>
                    <a:schemeClr val="bg2">
                      <a:lumMod val="10000"/>
                    </a:schemeClr>
                  </a:solidFill>
                </a:rPr>
                <a:t>, </a:t>
              </a:r>
              <a:r>
                <a:rPr lang="en-US" altLang="ja-JP" sz="1400" dirty="0" err="1">
                  <a:solidFill>
                    <a:schemeClr val="bg2">
                      <a:lumMod val="10000"/>
                    </a:schemeClr>
                  </a:solidFill>
                </a:rPr>
                <a:t>Shabad</a:t>
              </a:r>
              <a:r>
                <a:rPr lang="en-US" altLang="ja-JP" sz="1400" dirty="0">
                  <a:solidFill>
                    <a:schemeClr val="bg2">
                      <a:lumMod val="10000"/>
                    </a:schemeClr>
                  </a:solidFill>
                </a:rPr>
                <a:t>, Fukushima )</a:t>
              </a:r>
            </a:p>
            <a:p>
              <a:endParaRPr kumimoji="1" lang="ja-JP" alt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183819" y="5631891"/>
              <a:ext cx="26805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solidFill>
                    <a:srgbClr val="008000"/>
                  </a:solidFill>
                </a:rPr>
                <a:t>Soft photon &amp; </a:t>
              </a:r>
              <a:r>
                <a:rPr kumimoji="1" lang="en-US" altLang="ja-JP" sz="1400" dirty="0">
                  <a:solidFill>
                    <a:srgbClr val="008000"/>
                  </a:solidFill>
                </a:rPr>
                <a:t>weak field limit</a:t>
              </a:r>
            </a:p>
            <a:p>
              <a:r>
                <a:rPr lang="en-US" altLang="ja-JP" sz="1400" dirty="0">
                  <a:solidFill>
                    <a:srgbClr val="008000"/>
                  </a:solidFill>
                </a:rPr>
                <a:t>(Adler)</a:t>
              </a:r>
              <a:endParaRPr kumimoji="1" lang="ja-JP" altLang="en-US" sz="1400" dirty="0">
                <a:solidFill>
                  <a:srgbClr val="008000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387125" y="5628222"/>
              <a:ext cx="20377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solidFill>
                    <a:srgbClr val="CC00CC"/>
                  </a:solidFill>
                </a:rPr>
                <a:t>Numerical integration</a:t>
              </a:r>
            </a:p>
            <a:p>
              <a:r>
                <a:rPr kumimoji="1" lang="en-US" altLang="ja-JP" sz="1400" dirty="0">
                  <a:solidFill>
                    <a:srgbClr val="CC00CC"/>
                  </a:solidFill>
                </a:rPr>
                <a:t>(</a:t>
              </a:r>
              <a:r>
                <a:rPr kumimoji="1" lang="en-US" altLang="ja-JP" sz="1400" dirty="0" err="1">
                  <a:solidFill>
                    <a:srgbClr val="CC00CC"/>
                  </a:solidFill>
                </a:rPr>
                <a:t>Kohri</a:t>
              </a:r>
              <a:r>
                <a:rPr kumimoji="1" lang="en-US" altLang="ja-JP" sz="1400" dirty="0">
                  <a:solidFill>
                    <a:srgbClr val="CC00CC"/>
                  </a:solidFill>
                </a:rPr>
                <a:t>, Yamada)</a:t>
              </a:r>
              <a:endParaRPr kumimoji="1" lang="ja-JP" altLang="en-US" sz="1400" dirty="0">
                <a:solidFill>
                  <a:srgbClr val="CC00CC"/>
                </a:solidFill>
              </a:endParaRPr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flipH="1" flipV="1">
              <a:off x="2171123" y="5287927"/>
              <a:ext cx="432048" cy="379696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 flipH="1" flipV="1">
              <a:off x="3539275" y="5141986"/>
              <a:ext cx="870865" cy="577989"/>
            </a:xfrm>
            <a:prstGeom prst="straightConnector1">
              <a:avLst/>
            </a:prstGeom>
            <a:ln w="38100">
              <a:solidFill>
                <a:srgbClr val="CC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/>
          <p:cNvSpPr txBox="1"/>
          <p:nvPr/>
        </p:nvSpPr>
        <p:spPr>
          <a:xfrm>
            <a:off x="1403648" y="69594"/>
            <a:ext cx="651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7030A0"/>
                </a:solidFill>
              </a:rPr>
              <a:t>The Landau levels in the polarization tensor</a:t>
            </a:r>
          </a:p>
        </p:txBody>
      </p:sp>
      <p:pic>
        <p:nvPicPr>
          <p:cNvPr id="68" name="図 67" descr="\begin{document}&#10;$a=r_\parallel^2 \ , \ \  &#10;b= - n \Br \ , \ \ &#10;c = ( 1 - r_\parallel^2 ) + ( 2\ell +  n ) \Br  $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01" y="1537375"/>
            <a:ext cx="4189915" cy="263297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1196559" y="1844824"/>
            <a:ext cx="7534970" cy="1369840"/>
            <a:chOff x="4365983" y="2898701"/>
            <a:chExt cx="7534970" cy="1369840"/>
          </a:xfrm>
        </p:grpSpPr>
        <p:grpSp>
          <p:nvGrpSpPr>
            <p:cNvPr id="60" name="グループ化 59"/>
            <p:cNvGrpSpPr/>
            <p:nvPr/>
          </p:nvGrpSpPr>
          <p:grpSpPr>
            <a:xfrm>
              <a:off x="4365983" y="2898701"/>
              <a:ext cx="7534970" cy="1369840"/>
              <a:chOff x="933912" y="5100442"/>
              <a:chExt cx="7704856" cy="1701359"/>
            </a:xfrm>
            <a:solidFill>
              <a:srgbClr val="FED6F3"/>
            </a:solidFill>
          </p:grpSpPr>
          <p:sp>
            <p:nvSpPr>
              <p:cNvPr id="61" name="角丸四角形 60"/>
              <p:cNvSpPr/>
              <p:nvPr/>
            </p:nvSpPr>
            <p:spPr>
              <a:xfrm>
                <a:off x="933912" y="5100442"/>
                <a:ext cx="7704856" cy="170135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1670223" y="5796065"/>
                <a:ext cx="614953" cy="7262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/>
                  <a:t>⇔</a:t>
                </a:r>
                <a:endParaRPr kumimoji="1" lang="ja-JP" altLang="en-US" sz="3200" dirty="0"/>
              </a:p>
            </p:txBody>
          </p:sp>
        </p:grpSp>
        <p:pic>
          <p:nvPicPr>
            <p:cNvPr id="7" name="図 6" descr="\begin{document}$&#10;\red&#10;q_{\parallel } ^2 \geq \left[ \ \sqrt{  m^2 + 2 \ell eB \ } + \sqrt{  m^2 + 2 ( \ell + n ) eB \ } \ \right]^2&#10;$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139" y="3469195"/>
              <a:ext cx="5007876" cy="509626"/>
            </a:xfrm>
            <a:prstGeom prst="rect">
              <a:avLst/>
            </a:prstGeom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4654011" y="3107449"/>
              <a:ext cx="5616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Polarization tensor acquires an imaginary part </a:t>
              </a:r>
              <a:r>
                <a:rPr lang="en-US" altLang="ja-JP" dirty="0"/>
                <a:t>when</a:t>
              </a:r>
              <a:r>
                <a:rPr kumimoji="1" lang="en-US" altLang="ja-JP" dirty="0"/>
                <a:t> </a:t>
              </a:r>
              <a:endParaRPr kumimoji="1" lang="ja-JP" altLang="en-US" dirty="0"/>
            </a:p>
          </p:txBody>
        </p:sp>
        <p:pic>
          <p:nvPicPr>
            <p:cNvPr id="15" name="図 14" descr="\begin{document}&#10;\begin{align*}&#10;4ac-b^2 \leq 0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7229" y="3107449"/>
              <a:ext cx="1881559" cy="359644"/>
            </a:xfrm>
            <a:prstGeom prst="rect">
              <a:avLst/>
            </a:prstGeom>
          </p:spPr>
        </p:pic>
      </p:grpSp>
      <p:pic>
        <p:nvPicPr>
          <p:cNvPr id="17" name="図 16" descr="\begin{document}&#10;\begin{eqnarray}&#10;%I_{\ell \Delta}^n (r_\parallel^2) &#10;F,\,G,\,H \propto &#10;\frac{2}{\sqrt{4ac-b^2}}  &#10;\left[ \ &#10;\arctan \left(  \frac{b + 2a}{\sqrt{4ac-b^2}}  \right)&#10;-&#10;\arctan \left(  \frac{b - 2a}{\sqrt{4ac-b^2}}  \right)&#10;\ \right]&#10;\nonumber&#10;\end{eqnarray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60386"/>
            <a:ext cx="6837433" cy="552390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4960782" y="5661248"/>
            <a:ext cx="207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kumimoji="1" lang="en-US" altLang="ja-JP" i="1" dirty="0">
                <a:solidFill>
                  <a:schemeClr val="accent6">
                    <a:lumMod val="75000"/>
                  </a:schemeClr>
                </a:solidFill>
              </a:rPr>
              <a:t>owest Landau level</a:t>
            </a:r>
            <a:endParaRPr kumimoji="1" lang="ja-JP" alt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44008" y="4489375"/>
            <a:ext cx="2430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Narrowly spaced Landau levels</a:t>
            </a:r>
            <a:endParaRPr kumimoji="1" lang="ja-JP" altLang="en-US" sz="1400" dirty="0"/>
          </a:p>
        </p:txBody>
      </p:sp>
      <p:pic>
        <p:nvPicPr>
          <p:cNvPr id="18" name="図 17" descr="\begin{document}&#10;\begin{align*}&#10;q_\parallel^2 = \omega^2 - p_z^2 = (\omega^{\prime})^{ 2}.&#10;\, {\rm We \,  can \, take \,  p_z^\prime = 0 \, &#10;because \, of \, a \, boost \, invariance}.&#10;\end{align*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85" y="2969640"/>
            <a:ext cx="5586522" cy="243336"/>
          </a:xfrm>
          <a:prstGeom prst="rect">
            <a:avLst/>
          </a:prstGeom>
        </p:spPr>
      </p:pic>
      <p:pic>
        <p:nvPicPr>
          <p:cNvPr id="11" name="図 10" descr="\begin{document}&#10;\begin{align*}&#10;\frac{q_\parallel^2}{4m_{\rm e}^2}&#10;\end{align*}&#10;\end{document}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12" y="3284984"/>
            <a:ext cx="335797" cy="5026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図 11" descr="\begin{document}&#10;\begin{align*}&#10;B/B_{\rm c}&#10;\end{align*}&#10;\end{document}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093296"/>
            <a:ext cx="517336" cy="2298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391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75656" y="2204864"/>
            <a:ext cx="6325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/>
              <a:t>Refractive indices and decay rate</a:t>
            </a:r>
            <a:endParaRPr kumimoji="1" lang="ja-JP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30148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\begin{document}&#10;\begin{eqnarray}&#10;\begin{array}{l}&#10;n_\parallel^2&#10;= &#10;\frac{ 1 + \chi_0 + \chi_1 } { 1 + \chi_0 + \chi_1 \cos^2\theta } \\&#10;n_\perp ^2&#10;=&#10;\frac{ 1 + \chi_0 } { 1 + \chi_0 + \chi_2 \sin^2\theta }&#10;\end{array}&#10;\nonumber&#10;\end{eqnarray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06" y="1453030"/>
            <a:ext cx="2632853" cy="1086812"/>
          </a:xfrm>
          <a:prstGeom prst="rect">
            <a:avLst/>
          </a:prstGeom>
        </p:spPr>
      </p:pic>
      <p:pic>
        <p:nvPicPr>
          <p:cNvPr id="8" name="図 7" descr="\begin{document}&#10;\begin{align*}&#10;n = \frac{ \vert \bq \vert }{ \omega }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21" y="314499"/>
            <a:ext cx="1046631" cy="716976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179512" y="1772816"/>
            <a:ext cx="9747301" cy="5112568"/>
            <a:chOff x="179512" y="1772816"/>
            <a:chExt cx="9747301" cy="5112568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5148064" y="1772816"/>
              <a:ext cx="4778749" cy="2710478"/>
              <a:chOff x="5148064" y="1772816"/>
              <a:chExt cx="4778749" cy="2710478"/>
            </a:xfrm>
          </p:grpSpPr>
          <p:sp>
            <p:nvSpPr>
              <p:cNvPr id="25" name="フローチャート : 磁気ディスク 24"/>
              <p:cNvSpPr/>
              <p:nvPr/>
            </p:nvSpPr>
            <p:spPr>
              <a:xfrm>
                <a:off x="5148064" y="1772816"/>
                <a:ext cx="4778749" cy="2710478"/>
              </a:xfrm>
              <a:prstGeom prst="flowChartMagneticDisk">
                <a:avLst/>
              </a:prstGeom>
              <a:gradFill flip="none" rotWithShape="1">
                <a:gsLst>
                  <a:gs pos="0">
                    <a:srgbClr val="00B0F0">
                      <a:alpha val="66000"/>
                    </a:srgbClr>
                  </a:gs>
                  <a:gs pos="58000">
                    <a:srgbClr val="00B0F0">
                      <a:lumMod val="33000"/>
                      <a:lumOff val="67000"/>
                      <a:alpha val="90000"/>
                    </a:srgbClr>
                  </a:gs>
                  <a:gs pos="91000">
                    <a:schemeClr val="tx2">
                      <a:lumMod val="7000"/>
                      <a:lumOff val="93000"/>
                      <a:alpha val="54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上矢印 8"/>
              <p:cNvSpPr/>
              <p:nvPr/>
            </p:nvSpPr>
            <p:spPr>
              <a:xfrm>
                <a:off x="7788235" y="2342871"/>
                <a:ext cx="672197" cy="2022233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B</a:t>
                </a:r>
                <a:endParaRPr kumimoji="1" lang="ja-JP" altLang="en-US" dirty="0"/>
              </a:p>
            </p:txBody>
          </p:sp>
          <p:sp>
            <p:nvSpPr>
              <p:cNvPr id="23" name="フリーフォーム 22"/>
              <p:cNvSpPr/>
              <p:nvPr/>
            </p:nvSpPr>
            <p:spPr>
              <a:xfrm rot="20892918" flipH="1">
                <a:off x="5537056" y="3308779"/>
                <a:ext cx="1517788" cy="203106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7154829" y="2644299"/>
                <a:ext cx="269854" cy="1296144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7204534" y="2754500"/>
                <a:ext cx="170444" cy="17044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7208914" y="3664736"/>
                <a:ext cx="170444" cy="17044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7289756" y="2924944"/>
                <a:ext cx="0" cy="73979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テキスト ボックス 28"/>
              <p:cNvSpPr txBox="1"/>
              <p:nvPr/>
            </p:nvSpPr>
            <p:spPr>
              <a:xfrm>
                <a:off x="5580112" y="2051556"/>
                <a:ext cx="3624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LLL: 1+1 dimensional fluctuation in B</a:t>
                </a:r>
                <a:endParaRPr kumimoji="1" lang="ja-JP" altLang="en-US" dirty="0"/>
              </a:p>
            </p:txBody>
          </p:sp>
        </p:grpSp>
        <p:grpSp>
          <p:nvGrpSpPr>
            <p:cNvPr id="5" name="グループ化 4"/>
            <p:cNvGrpSpPr/>
            <p:nvPr/>
          </p:nvGrpSpPr>
          <p:grpSpPr>
            <a:xfrm>
              <a:off x="179512" y="3664736"/>
              <a:ext cx="8850792" cy="3220648"/>
              <a:chOff x="179512" y="3664736"/>
              <a:chExt cx="8850792" cy="3220648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4716016" y="4268754"/>
                <a:ext cx="4314288" cy="1968558"/>
                <a:chOff x="4625474" y="4650368"/>
                <a:chExt cx="4267006" cy="1946984"/>
              </a:xfrm>
            </p:grpSpPr>
            <p:pic>
              <p:nvPicPr>
                <p:cNvPr id="17" name="Picture 4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094015" y="4848636"/>
                  <a:ext cx="2955578" cy="17487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19" descr="\begin{document}&#10;\begin{align*}&#10;q_\parallel^2 / 4m^2&#10;\end{align*}&#10;\end{document}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112536" y="6253903"/>
                  <a:ext cx="779944" cy="332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20" descr="\begin{document}&#10;\begin{align*}&#10;\blue&#10;{\rm Real \ part \ of} \ \chi_1&#10;\end{align*}&#10;\end{document}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374766" y="5197558"/>
                  <a:ext cx="1678933" cy="238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21" descr="\begin{document}&#10;\begin{align*}&#10;\red&#10;{\rm Imaginary \ part \ of} \ \chi_1&#10;\end{align*}&#10;\end{document}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352873" y="5569742"/>
                  <a:ext cx="2317939" cy="238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図 20" descr="\begin{document}&#10;\begin{align*}&#10;{\rm Re} [ \chi_1]&#10;\ {\rm or} \ &#10;{\rm Im} [\chi_1]&#10;\end{align*}&#10;\end{document}"/>
                <p:cNvPicPr>
                  <a:picLocks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4625474" y="4650368"/>
                  <a:ext cx="1328678" cy="197790"/>
                </a:xfrm>
                <a:prstGeom prst="rect">
                  <a:avLst/>
                </a:prstGeom>
              </p:spPr>
            </p:pic>
          </p:grpSp>
          <p:sp>
            <p:nvSpPr>
              <p:cNvPr id="15" name="テキスト ボックス 14"/>
              <p:cNvSpPr txBox="1"/>
              <p:nvPr/>
            </p:nvSpPr>
            <p:spPr>
              <a:xfrm>
                <a:off x="179512" y="3664736"/>
                <a:ext cx="4588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i="1" u="sng" dirty="0">
                    <a:solidFill>
                      <a:srgbClr val="0070C0"/>
                    </a:solidFill>
                  </a:rPr>
                  <a:t>Refractive indices </a:t>
                </a:r>
                <a:r>
                  <a:rPr lang="en-US" altLang="ja-JP" sz="2400" i="1" u="sng" dirty="0">
                    <a:solidFill>
                      <a:srgbClr val="0070C0"/>
                    </a:solidFill>
                  </a:rPr>
                  <a:t>at the LLL(ℓ=n=0)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3035198" y="6239053"/>
                <a:ext cx="47527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009900"/>
                    </a:solidFill>
                  </a:rPr>
                  <a:t>Polarization excites only along the magnetic field</a:t>
                </a:r>
              </a:p>
              <a:p>
                <a:r>
                  <a:rPr lang="en-US" altLang="ja-JP" dirty="0">
                    <a:solidFill>
                      <a:srgbClr val="009900"/>
                    </a:solidFill>
                  </a:rPr>
                  <a:t>``Vacuum birefringence’’</a:t>
                </a:r>
                <a:endParaRPr kumimoji="1" lang="ja-JP" altLang="en-US" dirty="0">
                  <a:solidFill>
                    <a:srgbClr val="009900"/>
                  </a:solidFill>
                </a:endParaRPr>
              </a:p>
            </p:txBody>
          </p:sp>
          <p:pic>
            <p:nvPicPr>
              <p:cNvPr id="6" name="図 5" descr="\begin{document}&#10;\begin{align*}&#10;\chi_1 \not = 0 , \ \ \chi_0 = \chi_2 = 0&#10;\end{align*}&#10;\end{document}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5758755"/>
                <a:ext cx="2489477" cy="261689"/>
              </a:xfrm>
              <a:prstGeom prst="rect">
                <a:avLst/>
              </a:prstGeom>
            </p:spPr>
          </p:pic>
          <p:pic>
            <p:nvPicPr>
              <p:cNvPr id="4" name="図 3" descr="\begin{document}&#10;\begin{eqnarray}&#10;\left\{&#10;\begin{array}{l}&#10;n_\parallel^2&#10;=&#10;\frac{ 1 + \chi_1 } { 1 + \chi_1 \cos^2\theta }&#10;\\&#10;n_\perp^2&#10;=&#10;1&#10;\end{array}&#10;\right. \nonumber&#10;\end{eqnarray}&#10;\end{document}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4205" y="4370389"/>
                <a:ext cx="2348281" cy="1068652"/>
              </a:xfrm>
              <a:prstGeom prst="rect">
                <a:avLst/>
              </a:prstGeom>
            </p:spPr>
          </p:pic>
        </p:grpSp>
      </p:grpSp>
      <p:sp>
        <p:nvSpPr>
          <p:cNvPr id="27" name="テキスト ボックス 26"/>
          <p:cNvSpPr txBox="1"/>
          <p:nvPr/>
        </p:nvSpPr>
        <p:spPr>
          <a:xfrm>
            <a:off x="433746" y="343007"/>
            <a:ext cx="593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33CC"/>
                </a:solidFill>
              </a:rPr>
              <a:t>Solutions of the modified Maxwell Eq.</a:t>
            </a:r>
          </a:p>
        </p:txBody>
      </p:sp>
    </p:spTree>
    <p:extLst>
      <p:ext uri="{BB962C8B-B14F-4D97-AF65-F5344CB8AC3E}">
        <p14:creationId xmlns:p14="http://schemas.microsoft.com/office/powerpoint/2010/main" val="213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359589" y="908720"/>
            <a:ext cx="8604899" cy="2808312"/>
            <a:chOff x="539101" y="3558621"/>
            <a:chExt cx="8604899" cy="2808312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600103" y="3558621"/>
              <a:ext cx="4228355" cy="2318651"/>
              <a:chOff x="600103" y="3558621"/>
              <a:chExt cx="4228355" cy="2318651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103" y="3558621"/>
                <a:ext cx="3942377" cy="2311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テキスト ボックス 19"/>
                  <p:cNvSpPr txBox="1"/>
                  <p:nvPr/>
                </p:nvSpPr>
                <p:spPr>
                  <a:xfrm>
                    <a:off x="3963028" y="4638741"/>
                    <a:ext cx="865430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/4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20" name="テキスト ボックス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3028" y="4638741"/>
                    <a:ext cx="865430" cy="30777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784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テキスト ボックス 21"/>
              <p:cNvSpPr txBox="1"/>
              <p:nvPr/>
            </p:nvSpPr>
            <p:spPr>
              <a:xfrm>
                <a:off x="1786944" y="5615662"/>
                <a:ext cx="139172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100" dirty="0"/>
                  <a:t>≈ </a:t>
                </a:r>
                <a:r>
                  <a:rPr lang="en-US" altLang="ja-JP" sz="1100" dirty="0" err="1"/>
                  <a:t>Magnetar</a:t>
                </a:r>
                <a:r>
                  <a:rPr lang="en-US" altLang="ja-JP" sz="1100" dirty="0"/>
                  <a:t> &lt;&lt; </a:t>
                </a:r>
                <a:r>
                  <a:rPr lang="en-US" altLang="ja-JP" sz="1100" dirty="0" err="1"/>
                  <a:t>UrHIC</a:t>
                </a:r>
                <a:endParaRPr kumimoji="1" lang="ja-JP" altLang="en-US" sz="1100" dirty="0"/>
              </a:p>
            </p:txBody>
          </p:sp>
        </p:grpSp>
        <p:grpSp>
          <p:nvGrpSpPr>
            <p:cNvPr id="3" name="グループ化 2"/>
            <p:cNvGrpSpPr/>
            <p:nvPr/>
          </p:nvGrpSpPr>
          <p:grpSpPr>
            <a:xfrm>
              <a:off x="4873158" y="3702637"/>
              <a:ext cx="4270842" cy="2534675"/>
              <a:chOff x="4873158" y="3702637"/>
              <a:chExt cx="4270842" cy="2534675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3158" y="3702637"/>
                <a:ext cx="3587274" cy="2325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テキスト ボックス 23"/>
                  <p:cNvSpPr txBox="1"/>
                  <p:nvPr/>
                </p:nvSpPr>
                <p:spPr>
                  <a:xfrm>
                    <a:off x="8278570" y="5929535"/>
                    <a:ext cx="865430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/4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400" dirty="0"/>
                  </a:p>
                </p:txBody>
              </p:sp>
            </mc:Choice>
            <mc:Fallback xmlns="">
              <p:sp>
                <p:nvSpPr>
                  <p:cNvPr id="24" name="テキスト ボックス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78570" y="5929535"/>
                    <a:ext cx="865430" cy="307777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正方形/長方形 5"/>
            <p:cNvSpPr/>
            <p:nvPr/>
          </p:nvSpPr>
          <p:spPr>
            <a:xfrm>
              <a:off x="539101" y="5905268"/>
              <a:ext cx="59393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B050"/>
                  </a:solidFill>
                </a:rPr>
                <a:t> </a:t>
              </a:r>
              <a:r>
                <a:rPr lang="en-US" altLang="ja-JP" sz="2400" dirty="0" err="1">
                  <a:solidFill>
                    <a:srgbClr val="00B050"/>
                  </a:solidFill>
                </a:rPr>
                <a:t>cf</a:t>
              </a:r>
              <a:r>
                <a:rPr lang="en-US" altLang="ja-JP" sz="2400" dirty="0">
                  <a:solidFill>
                    <a:srgbClr val="00B050"/>
                  </a:solidFill>
                </a:rPr>
                <a:t>: air n = 1.0003,  water n = 1.3, prism n = 1.5</a:t>
              </a:r>
              <a:endParaRPr lang="ja-JP" alt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115616" y="4018024"/>
            <a:ext cx="7267203" cy="2835422"/>
            <a:chOff x="1115616" y="4018024"/>
            <a:chExt cx="7267203" cy="2835422"/>
          </a:xfrm>
        </p:grpSpPr>
        <p:pic>
          <p:nvPicPr>
            <p:cNvPr id="23" name="Picture 2" descr="http://www.animations.physics.unsw.edu.au/jw/light/images/optics_of_wineglass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044713"/>
              <a:ext cx="3271260" cy="2336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www.animations.physics.unsw.edu.au/jw/light/images/optics_of_wineglass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GlowEdges trans="0" smoothness="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791" y="4018024"/>
              <a:ext cx="3323028" cy="2373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154342" y="6436708"/>
              <a:ext cx="12563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Refraction</a:t>
              </a:r>
              <a:endParaRPr kumimoji="1" lang="ja-JP" altLang="en-US" sz="2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436096" y="6453336"/>
              <a:ext cx="25733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Image by fermion pairs</a:t>
              </a:r>
              <a:endParaRPr kumimoji="1" lang="ja-JP" altLang="en-US" sz="20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665771" y="188640"/>
            <a:ext cx="405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>
                <a:solidFill>
                  <a:srgbClr val="FF7C80"/>
                </a:solidFill>
              </a:rPr>
              <a:t>Complex refractive indices </a:t>
            </a:r>
          </a:p>
        </p:txBody>
      </p:sp>
    </p:spTree>
    <p:extLst>
      <p:ext uri="{BB962C8B-B14F-4D97-AF65-F5344CB8AC3E}">
        <p14:creationId xmlns:p14="http://schemas.microsoft.com/office/powerpoint/2010/main" val="28793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1835696" y="107340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33CC"/>
                </a:solidFill>
              </a:rPr>
              <a:t>Angle dependence of the refractive index</a:t>
            </a:r>
            <a:endParaRPr kumimoji="1" lang="ja-JP" altLang="en-US" sz="2400" dirty="0">
              <a:solidFill>
                <a:srgbClr val="FF33CC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-396552" y="1998748"/>
            <a:ext cx="4778749" cy="2710478"/>
            <a:chOff x="-396552" y="1998748"/>
            <a:chExt cx="4778749" cy="2710478"/>
          </a:xfrm>
        </p:grpSpPr>
        <p:sp>
          <p:nvSpPr>
            <p:cNvPr id="20" name="フローチャート : 磁気ディスク 19"/>
            <p:cNvSpPr/>
            <p:nvPr/>
          </p:nvSpPr>
          <p:spPr>
            <a:xfrm>
              <a:off x="-396552" y="1998748"/>
              <a:ext cx="4778749" cy="2710478"/>
            </a:xfrm>
            <a:prstGeom prst="flowChartMagneticDisk">
              <a:avLst/>
            </a:prstGeom>
            <a:gradFill flip="none" rotWithShape="1">
              <a:gsLst>
                <a:gs pos="0">
                  <a:srgbClr val="00B0F0">
                    <a:alpha val="66000"/>
                  </a:srgbClr>
                </a:gs>
                <a:gs pos="58000">
                  <a:srgbClr val="00B0F0">
                    <a:lumMod val="33000"/>
                    <a:lumOff val="67000"/>
                    <a:alpha val="90000"/>
                  </a:srgbClr>
                </a:gs>
                <a:gs pos="91000">
                  <a:schemeClr val="tx2">
                    <a:lumMod val="7000"/>
                    <a:lumOff val="93000"/>
                    <a:alpha val="5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上矢印 20"/>
            <p:cNvSpPr/>
            <p:nvPr/>
          </p:nvSpPr>
          <p:spPr>
            <a:xfrm>
              <a:off x="1407861" y="2348880"/>
              <a:ext cx="672197" cy="2265745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B</a:t>
              </a:r>
              <a:endParaRPr kumimoji="1" lang="ja-JP" altLang="en-US" dirty="0"/>
            </a:p>
          </p:txBody>
        </p:sp>
        <p:sp>
          <p:nvSpPr>
            <p:cNvPr id="22" name="フリーフォーム 21"/>
            <p:cNvSpPr/>
            <p:nvPr/>
          </p:nvSpPr>
          <p:spPr>
            <a:xfrm rot="18886263" flipH="1">
              <a:off x="1592720" y="3344087"/>
              <a:ext cx="1454521" cy="170085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円弧 3"/>
            <p:cNvSpPr/>
            <p:nvPr/>
          </p:nvSpPr>
          <p:spPr>
            <a:xfrm>
              <a:off x="1353344" y="3284984"/>
              <a:ext cx="914400" cy="914400"/>
            </a:xfrm>
            <a:prstGeom prst="arc">
              <a:avLst>
                <a:gd name="adj1" fmla="val 16200000"/>
                <a:gd name="adj2" fmla="val 2011978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 descr="\begin{document}&#10;\begin{align*}&#10;\theta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151" y="2992424"/>
              <a:ext cx="164970" cy="292560"/>
            </a:xfrm>
            <a:prstGeom prst="rect">
              <a:avLst/>
            </a:prstGeom>
          </p:spPr>
        </p:pic>
      </p:grpSp>
      <p:grpSp>
        <p:nvGrpSpPr>
          <p:cNvPr id="9" name="グループ化 8"/>
          <p:cNvGrpSpPr/>
          <p:nvPr/>
        </p:nvGrpSpPr>
        <p:grpSpPr>
          <a:xfrm>
            <a:off x="4493597" y="339949"/>
            <a:ext cx="4565107" cy="6473427"/>
            <a:chOff x="4493597" y="339949"/>
            <a:chExt cx="4565107" cy="6473427"/>
          </a:xfrm>
        </p:grpSpPr>
        <p:pic>
          <p:nvPicPr>
            <p:cNvPr id="6" name="図 5" descr="\begin{document}&#10;\begin{align*}&#10;\Br = 500&#10;\end{align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339949"/>
              <a:ext cx="936104" cy="208731"/>
            </a:xfrm>
            <a:prstGeom prst="rect">
              <a:avLst/>
            </a:prstGeom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390" y="1052736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057751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4716016" y="514598"/>
              <a:ext cx="1306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B050"/>
                  </a:solidFill>
                </a:rPr>
                <a:t>Real part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638" y="4460701"/>
              <a:ext cx="22288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4493597" y="5505818"/>
              <a:ext cx="2165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No imaginary part</a:t>
              </a:r>
              <a:endParaRPr kumimoji="1" lang="ja-JP" altLang="en-US" dirty="0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4503390" y="4460701"/>
              <a:ext cx="2156185" cy="23526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618341" y="3933056"/>
              <a:ext cx="2015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00B050"/>
                  </a:solidFill>
                </a:rPr>
                <a:t>Imaginary</a:t>
              </a:r>
              <a:r>
                <a:rPr kumimoji="1" lang="en-US" altLang="ja-JP" sz="2400" dirty="0">
                  <a:solidFill>
                    <a:srgbClr val="00B050"/>
                  </a:solidFill>
                </a:rPr>
                <a:t> part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  <p:pic>
          <p:nvPicPr>
            <p:cNvPr id="7" name="図 6" descr="\begin{document}&#10;\begin{align*}&#10;\omega^2/4m^2 = 1&#10;\end{align*}&#10;\end{document}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3429000"/>
              <a:ext cx="1432929" cy="320184"/>
            </a:xfrm>
            <a:prstGeom prst="rect">
              <a:avLst/>
            </a:prstGeom>
          </p:spPr>
        </p:pic>
        <p:pic>
          <p:nvPicPr>
            <p:cNvPr id="11" name="図 10" descr="\begin{document}&#10;\begin{align*}&#10;\omega^2/4m^2 = 3&#10;\end{align*}&#10;\end{document}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3429000"/>
              <a:ext cx="1432327" cy="317556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4572000" y="3669711"/>
              <a:ext cx="2083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33CC"/>
                  </a:solidFill>
                </a:rPr>
                <a:t>Below the threshold</a:t>
              </a:r>
              <a:endParaRPr kumimoji="1" lang="ja-JP" altLang="en-US" dirty="0">
                <a:solidFill>
                  <a:srgbClr val="FF33CC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961527" y="3681105"/>
              <a:ext cx="209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33CC"/>
                  </a:solidFill>
                </a:rPr>
                <a:t>Above the threshold</a:t>
              </a:r>
              <a:endParaRPr kumimoji="1" lang="ja-JP" altLang="en-US" dirty="0">
                <a:solidFill>
                  <a:srgbClr val="FF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3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\begin{document}&#10;\begin{align*}&#10;\lambda = \frac{1}{2\omega n_{\rm imag}}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13" y="2198902"/>
            <a:ext cx="1944216" cy="8700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38336" y="188640"/>
            <a:ext cx="5991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33CC"/>
                </a:solidFill>
              </a:rPr>
              <a:t>“Mean-free-path” of photons in B-fields</a:t>
            </a:r>
            <a:endParaRPr kumimoji="1" lang="ja-JP" altLang="en-US" sz="2800" dirty="0">
              <a:solidFill>
                <a:srgbClr val="FF33CC"/>
              </a:solidFill>
            </a:endParaRPr>
          </a:p>
        </p:txBody>
      </p:sp>
      <p:pic>
        <p:nvPicPr>
          <p:cNvPr id="9" name="図 8" descr="\begin{document}&#10;\begin{align*}&#10;{\rm Photon \ flux}: \ I \propto \exp \{ \, - \lambda^{-1} \hat \bq \cdot \bx \, \}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13" y="1675334"/>
            <a:ext cx="6075339" cy="45156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99592" y="1124744"/>
            <a:ext cx="5327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When the refractive index has an imaginary part, 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831328" y="3290401"/>
            <a:ext cx="8002986" cy="3611523"/>
            <a:chOff x="831328" y="3290401"/>
            <a:chExt cx="8002986" cy="3611523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199480" y="3290401"/>
              <a:ext cx="4906575" cy="2520280"/>
              <a:chOff x="1822655" y="3356992"/>
              <a:chExt cx="6091138" cy="3128735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1822655" y="3356992"/>
                <a:ext cx="5269625" cy="3128735"/>
                <a:chOff x="1750858" y="3164954"/>
                <a:chExt cx="5053390" cy="3000350"/>
              </a:xfrm>
            </p:grpSpPr>
            <p:grpSp>
              <p:nvGrpSpPr>
                <p:cNvPr id="12" name="グループ化 11"/>
                <p:cNvGrpSpPr/>
                <p:nvPr/>
              </p:nvGrpSpPr>
              <p:grpSpPr>
                <a:xfrm>
                  <a:off x="2199462" y="3265014"/>
                  <a:ext cx="4604786" cy="2900290"/>
                  <a:chOff x="2199462" y="3265014"/>
                  <a:chExt cx="4604786" cy="2900290"/>
                </a:xfrm>
              </p:grpSpPr>
              <p:pic>
                <p:nvPicPr>
                  <p:cNvPr id="205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99462" y="3265014"/>
                    <a:ext cx="4604786" cy="29002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" name="正方形/長方形 9"/>
                  <p:cNvSpPr/>
                  <p:nvPr/>
                </p:nvSpPr>
                <p:spPr>
                  <a:xfrm>
                    <a:off x="2199462" y="3265014"/>
                    <a:ext cx="716354" cy="1999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1750858" y="3164954"/>
                  <a:ext cx="80182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altLang="ja-JP" sz="2000" dirty="0"/>
                    <a:t>λ</a:t>
                  </a:r>
                  <a:r>
                    <a:rPr lang="en-US" altLang="ja-JP" sz="2000" dirty="0"/>
                    <a:t> (</a:t>
                  </a:r>
                  <a:r>
                    <a:rPr lang="en-US" altLang="ja-JP" sz="2000" dirty="0" err="1"/>
                    <a:t>fm</a:t>
                  </a:r>
                  <a:r>
                    <a:rPr lang="en-US" altLang="ja-JP" sz="2000" dirty="0"/>
                    <a:t>)</a:t>
                  </a:r>
                  <a:endParaRPr kumimoji="1" lang="ja-JP" altLang="en-US" sz="2000" dirty="0"/>
                </a:p>
              </p:txBody>
            </p:sp>
          </p:grpSp>
          <p:pic>
            <p:nvPicPr>
              <p:cNvPr id="8" name="図 7" descr="\begin{document}&#10;\begin{align*}&#10;\omega^2/4m^2&#10;\end{align*}&#10;\end{document}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7058" y="6046282"/>
                <a:ext cx="1026735" cy="359069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" name="テキスト ボックス 1"/>
              <p:cNvSpPr txBox="1"/>
              <p:nvPr/>
            </p:nvSpPr>
            <p:spPr>
              <a:xfrm>
                <a:off x="4355976" y="3543390"/>
                <a:ext cx="19795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0000FF"/>
                    </a:solidFill>
                  </a:rPr>
                  <a:t>For </a:t>
                </a:r>
                <a:r>
                  <a:rPr kumimoji="1" lang="en-US" altLang="ja-JP" sz="2400" dirty="0" err="1">
                    <a:solidFill>
                      <a:srgbClr val="0000FF"/>
                    </a:solidFill>
                  </a:rPr>
                  <a:t>magnetars</a:t>
                </a:r>
                <a:endParaRPr kumimoji="1" lang="ja-JP" altLang="en-US" sz="2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4" name="テキスト ボックス 13"/>
            <p:cNvSpPr txBox="1"/>
            <p:nvPr/>
          </p:nvSpPr>
          <p:spPr>
            <a:xfrm>
              <a:off x="831328" y="6070927"/>
              <a:ext cx="35388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Smaller for a larger energy.</a:t>
              </a:r>
            </a:p>
            <a:p>
              <a:r>
                <a:rPr lang="en-US" altLang="ja-JP" sz="2400" dirty="0"/>
                <a:t>Same patterns for </a:t>
              </a:r>
              <a:r>
                <a:rPr lang="en-US" altLang="ja-JP" sz="2400" dirty="0" err="1"/>
                <a:t>hLL</a:t>
              </a:r>
              <a:r>
                <a:rPr lang="en-US" altLang="ja-JP" sz="2400" dirty="0"/>
                <a:t>.  </a:t>
              </a:r>
              <a:endParaRPr kumimoji="1" lang="ja-JP" altLang="en-US" sz="2400" dirty="0"/>
            </a:p>
          </p:txBody>
        </p:sp>
        <p:sp>
          <p:nvSpPr>
            <p:cNvPr id="15" name="右矢印 14"/>
            <p:cNvSpPr/>
            <p:nvPr/>
          </p:nvSpPr>
          <p:spPr bwMode="auto">
            <a:xfrm>
              <a:off x="4427984" y="6309320"/>
              <a:ext cx="792088" cy="432048"/>
            </a:xfrm>
            <a:prstGeom prst="rightArrow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392090" y="6255592"/>
              <a:ext cx="34422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ja-JP" sz="2400" dirty="0">
                  <a:solidFill>
                    <a:prstClr val="black"/>
                  </a:solidFill>
                  <a:sym typeface="Wingdings" panose="05000000000000000000" pitchFamily="2" charset="2"/>
                </a:rPr>
                <a:t>Possible impacts on </a:t>
              </a:r>
              <a:r>
                <a:rPr lang="en-US" altLang="ja-JP" sz="2400" dirty="0" err="1">
                  <a:solidFill>
                    <a:prstClr val="black"/>
                  </a:solidFill>
                  <a:sym typeface="Wingdings" panose="05000000000000000000" pitchFamily="2" charset="2"/>
                </a:rPr>
                <a:t>UrHIC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1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70100"/>
            <a:ext cx="5755904" cy="534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7881"/>
            <a:ext cx="4639916" cy="131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660232" y="908720"/>
            <a:ext cx="21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QM2014, Darmstadt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56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92C74C-6E27-4155-9FAA-836D4B181DBF}"/>
              </a:ext>
            </a:extLst>
          </p:cNvPr>
          <p:cNvSpPr txBox="1"/>
          <p:nvPr/>
        </p:nvSpPr>
        <p:spPr>
          <a:xfrm>
            <a:off x="1979712" y="1772816"/>
            <a:ext cx="5291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i="1" dirty="0"/>
              <a:t>Transport phenomena </a:t>
            </a:r>
          </a:p>
          <a:p>
            <a:r>
              <a:rPr kumimoji="1" lang="en-US" altLang="ja-JP" sz="4000" i="1" dirty="0"/>
              <a:t>in </a:t>
            </a:r>
            <a:r>
              <a:rPr lang="en-US" altLang="ja-JP" sz="4000" i="1" dirty="0"/>
              <a:t>strong magnetic fields</a:t>
            </a:r>
            <a:endParaRPr kumimoji="1" lang="ja-JP" alt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8924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9712" y="1628800"/>
            <a:ext cx="5038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/>
              <a:t>Strong magnetic fields </a:t>
            </a:r>
          </a:p>
          <a:p>
            <a:r>
              <a:rPr kumimoji="1" lang="en-US" altLang="ja-JP" sz="3600" i="1" dirty="0"/>
              <a:t>in laboratories</a:t>
            </a:r>
            <a:r>
              <a:rPr lang="en-US" altLang="ja-JP" sz="3600" i="1" dirty="0"/>
              <a:t> and</a:t>
            </a:r>
            <a:r>
              <a:rPr kumimoji="1" lang="en-US" altLang="ja-JP" sz="3600" i="1" dirty="0"/>
              <a:t> nature</a:t>
            </a:r>
            <a:endParaRPr kumimoji="1" lang="ja-JP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954256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44624"/>
            <a:ext cx="4420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Anomaly-induced transports </a:t>
            </a:r>
          </a:p>
          <a:p>
            <a:r>
              <a:rPr lang="en-US" altLang="ja-JP" sz="2800" dirty="0"/>
              <a:t>in a magnetic </a:t>
            </a:r>
            <a:r>
              <a:rPr lang="en-US" altLang="ja-JP" sz="2800" dirty="0">
                <a:solidFill>
                  <a:srgbClr val="FF0000"/>
                </a:solidFill>
              </a:rPr>
              <a:t>OR</a:t>
            </a:r>
            <a:r>
              <a:rPr lang="en-US" altLang="ja-JP" sz="2800" dirty="0"/>
              <a:t> vortex field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24411" y="3102059"/>
            <a:ext cx="7127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  <a:sym typeface="Wingdings" panose="05000000000000000000" pitchFamily="2" charset="2"/>
              </a:rPr>
              <a:t>Non-dissipative transport phenomena with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time-reversal even </a:t>
            </a:r>
            <a:r>
              <a:rPr lang="en-US" altLang="ja-JP" sz="2400" dirty="0">
                <a:solidFill>
                  <a:srgbClr val="00B0F0"/>
                </a:solidFill>
              </a:rPr>
              <a:t>and</a:t>
            </a:r>
            <a:r>
              <a:rPr lang="en-US" altLang="ja-JP" sz="24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nonrenormalizable </a:t>
            </a:r>
            <a:r>
              <a:rPr lang="en-US" altLang="ja-JP" sz="2400" dirty="0">
                <a:solidFill>
                  <a:srgbClr val="00B0F0"/>
                </a:solidFill>
                <a:sym typeface="Wingdings" panose="05000000000000000000" pitchFamily="2" charset="2"/>
              </a:rPr>
              <a:t>coefficients</a:t>
            </a:r>
            <a:r>
              <a:rPr lang="en-US" altLang="ja-JP" sz="2400" dirty="0">
                <a:solidFill>
                  <a:srgbClr val="00B0F0"/>
                </a:solidFill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A93764-65DE-4610-8C03-32F6D70D04A8}"/>
              </a:ext>
            </a:extLst>
          </p:cNvPr>
          <p:cNvGrpSpPr/>
          <p:nvPr/>
        </p:nvGrpSpPr>
        <p:grpSpPr>
          <a:xfrm>
            <a:off x="513413" y="4649930"/>
            <a:ext cx="8163043" cy="1659390"/>
            <a:chOff x="323528" y="5009970"/>
            <a:chExt cx="8163043" cy="1659390"/>
          </a:xfrm>
          <a:noFill/>
        </p:grpSpPr>
        <p:pic>
          <p:nvPicPr>
            <p:cNvPr id="13" name="図 12" descr="\begin{document}&#10;\begin{align*}&#10;C_A = \frac{1}{2\pi^2}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5770552"/>
              <a:ext cx="1665563" cy="826800"/>
            </a:xfrm>
            <a:prstGeom prst="rect">
              <a:avLst/>
            </a:prstGeom>
            <a:grpFill/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323528" y="5019123"/>
              <a:ext cx="277986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Anomaly relation:</a:t>
              </a:r>
              <a:endParaRPr kumimoji="1" lang="ja-JP" altLang="en-US" sz="2800" dirty="0"/>
            </a:p>
          </p:txBody>
        </p:sp>
        <p:pic>
          <p:nvPicPr>
            <p:cNvPr id="38" name="図 37" descr="\begin{document}&#10;\begin{align*}&#10;\partial_\mu j_A^\mu = q_f^2 C_A {\bm E \cdot \bm B}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5092747"/>
              <a:ext cx="3175673" cy="502440"/>
            </a:xfrm>
            <a:prstGeom prst="rect">
              <a:avLst/>
            </a:prstGeom>
            <a:grpFill/>
          </p:spPr>
        </p:pic>
        <p:grpSp>
          <p:nvGrpSpPr>
            <p:cNvPr id="79" name="グループ化 78"/>
            <p:cNvGrpSpPr/>
            <p:nvPr/>
          </p:nvGrpSpPr>
          <p:grpSpPr>
            <a:xfrm>
              <a:off x="6522470" y="5009970"/>
              <a:ext cx="1964101" cy="1659390"/>
              <a:chOff x="12822" y="4427995"/>
              <a:chExt cx="2371444" cy="2003536"/>
            </a:xfrm>
            <a:grpFill/>
          </p:grpSpPr>
          <p:sp>
            <p:nvSpPr>
              <p:cNvPr id="68" name="フリーフォーム 67"/>
              <p:cNvSpPr/>
              <p:nvPr/>
            </p:nvSpPr>
            <p:spPr>
              <a:xfrm rot="5203677" flipH="1">
                <a:off x="887615" y="4703159"/>
                <a:ext cx="701956" cy="151628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9" name="フリーフォーム 68"/>
              <p:cNvSpPr/>
              <p:nvPr/>
            </p:nvSpPr>
            <p:spPr>
              <a:xfrm rot="2362262" flipH="1">
                <a:off x="1682310" y="6184559"/>
                <a:ext cx="701956" cy="151628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二等辺三角形 70"/>
              <p:cNvSpPr/>
              <p:nvPr/>
            </p:nvSpPr>
            <p:spPr>
              <a:xfrm rot="7361416">
                <a:off x="772433" y="5391515"/>
                <a:ext cx="1133551" cy="946481"/>
              </a:xfrm>
              <a:prstGeom prst="triangle">
                <a:avLst>
                  <a:gd name="adj" fmla="val 46677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 71"/>
              <p:cNvSpPr/>
              <p:nvPr/>
            </p:nvSpPr>
            <p:spPr>
              <a:xfrm rot="8647290" flipH="1">
                <a:off x="12822" y="6157834"/>
                <a:ext cx="701956" cy="151628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6" name="図 5" descr="\begin{document}&#10;\begin{align*}&#10;j_A^\mu&#10;\end{align*}&#10;\end{document}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5169908"/>
              <a:ext cx="310031" cy="347324"/>
            </a:xfrm>
            <a:prstGeom prst="rect">
              <a:avLst/>
            </a:prstGeom>
            <a:grpFill/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83AE792-A95B-497A-B70E-C8B31DDB52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49" y="177794"/>
            <a:ext cx="2134288" cy="666566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B11759-A407-485A-8C98-3C7980F1731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1" y="1601201"/>
            <a:ext cx="8174271" cy="7384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BC7BC5-FEF7-430D-96D1-EAD1ED4A20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64" y="2527253"/>
            <a:ext cx="3832200" cy="32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65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5C20F7-2D91-4448-835D-E831B9C80079}"/>
              </a:ext>
            </a:extLst>
          </p:cNvPr>
          <p:cNvSpPr/>
          <p:nvPr/>
        </p:nvSpPr>
        <p:spPr bwMode="auto">
          <a:xfrm>
            <a:off x="611560" y="1052736"/>
            <a:ext cx="3240360" cy="1296144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solidFill>
                  <a:srgbClr val="00CCFF"/>
                </a:solidFill>
              </a:rPr>
              <a:t>Quantum field theory</a:t>
            </a:r>
            <a:endParaRPr kumimoji="1" lang="ja-JP" altLang="en-US" sz="2400" dirty="0">
              <a:solidFill>
                <a:srgbClr val="00CCFF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1F9ED5-4908-4252-9DFB-BED41E87B515}"/>
              </a:ext>
            </a:extLst>
          </p:cNvPr>
          <p:cNvSpPr/>
          <p:nvPr/>
        </p:nvSpPr>
        <p:spPr bwMode="auto">
          <a:xfrm>
            <a:off x="611560" y="2852936"/>
            <a:ext cx="3240360" cy="1296144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solidFill>
                  <a:srgbClr val="00CCFF"/>
                </a:solidFill>
              </a:rPr>
              <a:t>Chiral kinetic theory</a:t>
            </a:r>
            <a:endParaRPr kumimoji="1" lang="ja-JP" altLang="en-US" sz="2400" dirty="0">
              <a:solidFill>
                <a:srgbClr val="00CCFF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0E1069-8AC3-449F-A0B5-0EA0F84F61C2}"/>
              </a:ext>
            </a:extLst>
          </p:cNvPr>
          <p:cNvSpPr/>
          <p:nvPr/>
        </p:nvSpPr>
        <p:spPr bwMode="auto">
          <a:xfrm>
            <a:off x="611560" y="4725144"/>
            <a:ext cx="3240360" cy="1296144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solidFill>
                  <a:srgbClr val="00CCFF"/>
                </a:solidFill>
              </a:rPr>
              <a:t>Anomalous hydrodynamics</a:t>
            </a:r>
            <a:endParaRPr kumimoji="1" lang="ja-JP" altLang="en-US" sz="2400" dirty="0">
              <a:solidFill>
                <a:srgbClr val="00CC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21D6B-EB78-437B-BFC7-E502C082BA41}"/>
              </a:ext>
            </a:extLst>
          </p:cNvPr>
          <p:cNvSpPr txBox="1"/>
          <p:nvPr/>
        </p:nvSpPr>
        <p:spPr>
          <a:xfrm>
            <a:off x="1013450" y="303039"/>
            <a:ext cx="701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Universal form of the anomalous transport coefficients</a:t>
            </a:r>
            <a:endParaRPr kumimoji="1" lang="ja-JP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3D865-9662-4BAA-977A-774869C433F9}"/>
              </a:ext>
            </a:extLst>
          </p:cNvPr>
          <p:cNvSpPr txBox="1"/>
          <p:nvPr/>
        </p:nvSpPr>
        <p:spPr>
          <a:xfrm>
            <a:off x="4211960" y="2924944"/>
            <a:ext cx="2931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Son &amp; Yamamoto; </a:t>
            </a:r>
          </a:p>
          <a:p>
            <a:r>
              <a:rPr lang="en-US" altLang="ja-JP" dirty="0"/>
              <a:t>Gao, Liang, Pu, Wang, Wang;</a:t>
            </a:r>
            <a:endParaRPr kumimoji="1" lang="en-US" altLang="ja-JP" dirty="0"/>
          </a:p>
          <a:p>
            <a:r>
              <a:rPr lang="en-US" altLang="ja-JP" dirty="0"/>
              <a:t>Hidaka, Pu, Yang</a:t>
            </a:r>
            <a:endParaRPr kumimoji="1" lang="ja-JP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DE40D-DFD4-45E1-A860-EA7BB81790BC}"/>
              </a:ext>
            </a:extLst>
          </p:cNvPr>
          <p:cNvSpPr txBox="1"/>
          <p:nvPr/>
        </p:nvSpPr>
        <p:spPr>
          <a:xfrm>
            <a:off x="4211960" y="4725144"/>
            <a:ext cx="4509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Son &amp; </a:t>
            </a:r>
            <a:r>
              <a:rPr kumimoji="1" lang="en-US" altLang="ja-JP" dirty="0" err="1"/>
              <a:t>Surowka</a:t>
            </a:r>
            <a:r>
              <a:rPr lang="en-US" altLang="ja-JP" dirty="0"/>
              <a:t>;</a:t>
            </a:r>
          </a:p>
          <a:p>
            <a:r>
              <a:rPr lang="en-US" altLang="ja-JP" dirty="0"/>
              <a:t>Banerjee, Bhattacharya, Bhattacharyya, et al.; </a:t>
            </a:r>
          </a:p>
          <a:p>
            <a:r>
              <a:rPr kumimoji="1" lang="en-US" altLang="ja-JP" dirty="0"/>
              <a:t>Jensen (2012);</a:t>
            </a:r>
          </a:p>
          <a:p>
            <a:r>
              <a:rPr lang="en-US" altLang="ja-JP" dirty="0"/>
              <a:t>KH, Hirono, Yee, Yin</a:t>
            </a:r>
            <a:endParaRPr kumimoji="1" lang="ja-JP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AC378-94E2-4EF8-B9CB-B261332D9141}"/>
              </a:ext>
            </a:extLst>
          </p:cNvPr>
          <p:cNvSpPr txBox="1"/>
          <p:nvPr/>
        </p:nvSpPr>
        <p:spPr>
          <a:xfrm>
            <a:off x="4211960" y="1052736"/>
            <a:ext cx="314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Fukushima, </a:t>
            </a:r>
            <a:r>
              <a:rPr kumimoji="1" lang="en-US" altLang="ja-JP" dirty="0" err="1"/>
              <a:t>Kharzeev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Warringa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8588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95536" y="488866"/>
            <a:ext cx="4400051" cy="3732222"/>
            <a:chOff x="611560" y="488866"/>
            <a:chExt cx="4400051" cy="3732222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1311174" y="1091076"/>
              <a:ext cx="2900786" cy="2409932"/>
              <a:chOff x="755576" y="-30711"/>
              <a:chExt cx="8118178" cy="6744469"/>
            </a:xfrm>
          </p:grpSpPr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-30711"/>
                <a:ext cx="8118178" cy="6744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図 68" descr="\begin{document}&#10;\begin{align*}&#10;z \parallel \bm B&#10;\end{align*}&#10;\end{document}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591" y="940325"/>
                <a:ext cx="767081" cy="328435"/>
              </a:xfrm>
              <a:prstGeom prst="rect">
                <a:avLst/>
              </a:prstGeom>
            </p:spPr>
          </p:pic>
          <p:pic>
            <p:nvPicPr>
              <p:cNvPr id="70" name="図 69" descr="\begin{document}&#10;\begin{align*}&#10;x&#10;\end{align*}&#10;\end{document}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3709" y="5967817"/>
                <a:ext cx="210379" cy="197487"/>
              </a:xfrm>
              <a:prstGeom prst="rect">
                <a:avLst/>
              </a:prstGeom>
            </p:spPr>
          </p:pic>
          <p:pic>
            <p:nvPicPr>
              <p:cNvPr id="71" name="図 70" descr="\begin{document}&#10;\begin{align*}&#10;y&#10;\end{align*}&#10;\end{document}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994" y="2276872"/>
                <a:ext cx="197022" cy="281168"/>
              </a:xfrm>
              <a:prstGeom prst="rect">
                <a:avLst/>
              </a:prstGeom>
            </p:spPr>
          </p:pic>
        </p:grpSp>
        <p:sp>
          <p:nvSpPr>
            <p:cNvPr id="18" name="テキスト ボックス 17"/>
            <p:cNvSpPr txBox="1"/>
            <p:nvPr/>
          </p:nvSpPr>
          <p:spPr>
            <a:xfrm>
              <a:off x="1249487" y="488866"/>
              <a:ext cx="3250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FF0000"/>
                  </a:solidFill>
                </a:rPr>
                <a:t>Periodic cyclotron motion</a:t>
              </a:r>
            </a:p>
            <a:p>
              <a:r>
                <a:rPr lang="en-US" altLang="ja-JP" sz="20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Landau level discretization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11560" y="3522494"/>
              <a:ext cx="4400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“Harmonic oscillator” in the transverse plane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56" name="図 55" descr="\begin{document}&#10;\begin{align*}&#10;\epsilon_n^2 = p_z^2 +  (2n+1) eB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512" y="3949059"/>
              <a:ext cx="2186384" cy="272029"/>
            </a:xfrm>
            <a:prstGeom prst="rect">
              <a:avLst/>
            </a:prstGeom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-36512" y="25460"/>
            <a:ext cx="9283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/>
              <a:t>Energy levels in B – Chirality eigenstates in the lowest Landau levels</a:t>
            </a:r>
            <a:endParaRPr kumimoji="1" lang="ja-JP" altLang="en-US" sz="2600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-28547" y="4293096"/>
            <a:ext cx="9194822" cy="2520280"/>
            <a:chOff x="-28547" y="4293096"/>
            <a:chExt cx="9194822" cy="2520280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4340415" y="4293096"/>
              <a:ext cx="2607849" cy="2520280"/>
              <a:chOff x="4337974" y="4293096"/>
              <a:chExt cx="2607849" cy="2520280"/>
            </a:xfrm>
          </p:grpSpPr>
          <p:grpSp>
            <p:nvGrpSpPr>
              <p:cNvPr id="27" name="グループ化 26"/>
              <p:cNvGrpSpPr/>
              <p:nvPr/>
            </p:nvGrpSpPr>
            <p:grpSpPr>
              <a:xfrm>
                <a:off x="5640678" y="4365104"/>
                <a:ext cx="1305145" cy="2376264"/>
                <a:chOff x="5640678" y="4365104"/>
                <a:chExt cx="1305145" cy="2376264"/>
              </a:xfrm>
            </p:grpSpPr>
            <p:sp>
              <p:nvSpPr>
                <p:cNvPr id="17" name="上矢印 16"/>
                <p:cNvSpPr/>
                <p:nvPr/>
              </p:nvSpPr>
              <p:spPr>
                <a:xfrm>
                  <a:off x="5928710" y="4576628"/>
                  <a:ext cx="754427" cy="2164740"/>
                </a:xfrm>
                <a:prstGeom prst="upArrow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円/楕円 46"/>
                <p:cNvSpPr/>
                <p:nvPr/>
              </p:nvSpPr>
              <p:spPr>
                <a:xfrm>
                  <a:off x="5640678" y="4365104"/>
                  <a:ext cx="1305145" cy="1305145"/>
                </a:xfrm>
                <a:prstGeom prst="ellipse">
                  <a:avLst/>
                </a:prstGeom>
                <a:solidFill>
                  <a:srgbClr val="00B0F0"/>
                </a:solidFill>
                <a:effectLst>
                  <a:outerShdw blurRad="381000" dist="114300" dir="1800000" sx="68000" sy="68000" rotWithShape="0">
                    <a:srgbClr val="000000">
                      <a:alpha val="50000"/>
                    </a:srgbClr>
                  </a:outerShdw>
                </a:effectLst>
                <a:scene3d>
                  <a:camera prst="isometricOffAxis2Top"/>
                  <a:lightRig rig="threePt" dir="t"/>
                </a:scene3d>
                <a:sp3d extrusionH="57150" prstMaterial="softEdge">
                  <a:bevelT w="635000" h="635000"/>
                  <a:bevelB w="635000" h="6350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5992477" y="5057308"/>
                  <a:ext cx="606256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6600" b="1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+</a:t>
                  </a:r>
                  <a:endParaRPr kumimoji="1" lang="ja-JP" altLang="en-US" sz="66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  <p:grpSp>
            <p:nvGrpSpPr>
              <p:cNvPr id="28" name="グループ化 27"/>
              <p:cNvGrpSpPr/>
              <p:nvPr/>
            </p:nvGrpSpPr>
            <p:grpSpPr>
              <a:xfrm>
                <a:off x="4337974" y="4293096"/>
                <a:ext cx="1305145" cy="2520280"/>
                <a:chOff x="3770911" y="4293096"/>
                <a:chExt cx="1305145" cy="2520280"/>
              </a:xfrm>
            </p:grpSpPr>
            <p:sp>
              <p:nvSpPr>
                <p:cNvPr id="48" name="上矢印 47"/>
                <p:cNvSpPr/>
                <p:nvPr/>
              </p:nvSpPr>
              <p:spPr>
                <a:xfrm rot="10800000">
                  <a:off x="4046269" y="4648636"/>
                  <a:ext cx="754427" cy="2164740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円/楕円 45"/>
                <p:cNvSpPr/>
                <p:nvPr/>
              </p:nvSpPr>
              <p:spPr>
                <a:xfrm>
                  <a:off x="3770911" y="4293096"/>
                  <a:ext cx="1305145" cy="1305145"/>
                </a:xfrm>
                <a:prstGeom prst="ellipse">
                  <a:avLst/>
                </a:prstGeom>
                <a:solidFill>
                  <a:srgbClr val="FF0000"/>
                </a:solidFill>
                <a:effectLst>
                  <a:outerShdw blurRad="381000" dist="114300" dir="1800000" sx="68000" sy="68000" rotWithShape="0">
                    <a:srgbClr val="000000">
                      <a:alpha val="50000"/>
                    </a:srgbClr>
                  </a:outerShdw>
                </a:effectLst>
                <a:scene3d>
                  <a:camera prst="isometricOffAxis2Top"/>
                  <a:lightRig rig="threePt" dir="t"/>
                </a:scene3d>
                <a:sp3d extrusionH="57150" prstMaterial="softEdge">
                  <a:bevelT w="635000" h="635000"/>
                  <a:bevelB w="635000" h="6350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4061703" y="4869160"/>
                  <a:ext cx="498855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8000" b="1" dirty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rPr>
                    <a:t>-</a:t>
                  </a:r>
                  <a:endParaRPr kumimoji="1" lang="ja-JP" altLang="en-US" sz="80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4" name="テキスト ボックス 23"/>
            <p:cNvSpPr txBox="1"/>
            <p:nvPr/>
          </p:nvSpPr>
          <p:spPr>
            <a:xfrm>
              <a:off x="36595" y="4293096"/>
              <a:ext cx="51549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/>
                <a:t>The lowest Landau level = Unique ground state</a:t>
              </a:r>
              <a:endParaRPr kumimoji="1" lang="ja-JP" altLang="en-US" sz="2000" b="1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-28547" y="4737918"/>
              <a:ext cx="519885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kumimoji="1" lang="en-US" altLang="ja-JP" b="1" dirty="0">
                  <a:solidFill>
                    <a:srgbClr val="00B050"/>
                  </a:solidFill>
                </a:rPr>
                <a:t>Spin directions are “frozen” due to strong B.</a:t>
              </a:r>
            </a:p>
            <a:p>
              <a:pPr marL="342900" indent="-342900">
                <a:buAutoNum type="arabicPeriod"/>
              </a:pPr>
              <a:r>
                <a:rPr lang="en-US" altLang="ja-JP" b="1" dirty="0">
                  <a:solidFill>
                    <a:srgbClr val="00B050"/>
                  </a:solidFill>
                </a:rPr>
                <a:t>Chirality is locked with the momentum direction.</a:t>
              </a:r>
            </a:p>
            <a:p>
              <a:pPr marL="342900" indent="-342900">
                <a:buAutoNum type="arabicPeriod"/>
              </a:pPr>
              <a:r>
                <a:rPr kumimoji="1" lang="en-US" altLang="ja-JP" b="1" dirty="0">
                  <a:solidFill>
                    <a:srgbClr val="00B050"/>
                  </a:solidFill>
                </a:rPr>
                <a:t>Massless LLL </a:t>
              </a:r>
              <a:r>
                <a:rPr lang="en-US" altLang="ja-JP" b="1" dirty="0">
                  <a:solidFill>
                    <a:srgbClr val="00B050"/>
                  </a:solidFill>
                </a:rPr>
                <a:t>states realize </a:t>
              </a:r>
            </a:p>
            <a:p>
              <a:r>
                <a:rPr lang="en-US" altLang="ja-JP" b="1" dirty="0">
                  <a:solidFill>
                    <a:srgbClr val="00B050"/>
                  </a:solidFill>
                </a:rPr>
                <a:t>       chiral fermions in the (1+1) dim.</a:t>
              </a:r>
              <a:endParaRPr kumimoji="1" lang="en-US" altLang="ja-JP" b="1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6930937" y="4496219"/>
              <a:ext cx="2235338" cy="2160494"/>
              <a:chOff x="6930937" y="4496219"/>
              <a:chExt cx="2235338" cy="2160494"/>
            </a:xfrm>
          </p:grpSpPr>
          <p:cxnSp>
            <p:nvCxnSpPr>
              <p:cNvPr id="61" name="直線矢印コネクタ 60"/>
              <p:cNvCxnSpPr/>
              <p:nvPr/>
            </p:nvCxnSpPr>
            <p:spPr>
              <a:xfrm>
                <a:off x="6964803" y="5688004"/>
                <a:ext cx="211895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/>
              <p:cNvCxnSpPr/>
              <p:nvPr/>
            </p:nvCxnSpPr>
            <p:spPr>
              <a:xfrm flipV="1">
                <a:off x="7859619" y="4640909"/>
                <a:ext cx="0" cy="20158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V="1">
                <a:off x="6930937" y="4860123"/>
                <a:ext cx="1720770" cy="17965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4" name="図 73" descr="\begin{document}&#10;\begin{align*}&#10;p_z&#10;\end{align*}&#10;\end{document}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0472" y="5771556"/>
                <a:ext cx="345803" cy="260760"/>
              </a:xfrm>
              <a:prstGeom prst="rect">
                <a:avLst/>
              </a:prstGeom>
            </p:spPr>
          </p:pic>
          <p:cxnSp>
            <p:nvCxnSpPr>
              <p:cNvPr id="78" name="直線コネクタ 77"/>
              <p:cNvCxnSpPr/>
              <p:nvPr/>
            </p:nvCxnSpPr>
            <p:spPr>
              <a:xfrm flipH="1" flipV="1">
                <a:off x="7102545" y="4860123"/>
                <a:ext cx="1621271" cy="17965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図 29" descr="\begin{document}&#10;\begin{align*}&#10;R^{\uparrow}&#10;\end{align*}&#10;\end{document}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3817" y="4540890"/>
                <a:ext cx="333591" cy="284842"/>
              </a:xfrm>
              <a:prstGeom prst="rect">
                <a:avLst/>
              </a:prstGeom>
            </p:spPr>
          </p:pic>
          <p:pic>
            <p:nvPicPr>
              <p:cNvPr id="31" name="図 30" descr="\begin{document}&#10;\begin{align*}&#10; L^{\uparrow}&#10;\end{align*}&#10;\end{document}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9341" y="4505711"/>
                <a:ext cx="306409" cy="279888"/>
              </a:xfrm>
              <a:prstGeom prst="rect">
                <a:avLst/>
              </a:prstGeom>
            </p:spPr>
          </p:pic>
          <p:pic>
            <p:nvPicPr>
              <p:cNvPr id="19" name="図 18" descr="\begin{document}&#10;\begin{align*}&#10;\epsilon&#10;\end{align*}&#10;\end{document}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1661" y="4496219"/>
                <a:ext cx="133245" cy="181260"/>
              </a:xfrm>
              <a:prstGeom prst="rect">
                <a:avLst/>
              </a:prstGeom>
            </p:spPr>
          </p:pic>
        </p:grpSp>
        <p:pic>
          <p:nvPicPr>
            <p:cNvPr id="22" name="図 21" descr="\begin{document}&#10;\begin{align*}&#10;\epsilon_{n=0} = \pm p_z&#10;\end{align*}&#10;\end{document}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6116253"/>
              <a:ext cx="1812894" cy="33708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AA5AF4-93E0-4890-938D-D472E9822AD8}"/>
              </a:ext>
            </a:extLst>
          </p:cNvPr>
          <p:cNvGrpSpPr/>
          <p:nvPr/>
        </p:nvGrpSpPr>
        <p:grpSpPr>
          <a:xfrm>
            <a:off x="4712313" y="476672"/>
            <a:ext cx="4252175" cy="3753708"/>
            <a:chOff x="4712313" y="476672"/>
            <a:chExt cx="4252175" cy="3753708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4946697" y="1221114"/>
              <a:ext cx="0" cy="19903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946697" y="3194673"/>
              <a:ext cx="290726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図 33" descr="\begin{document}&#10;\begin{align*}&#10;\epsilon \,(p_z = m = 0)&#10;\end{align*}&#10;\end{document}"/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313" y="993862"/>
              <a:ext cx="1338414" cy="224175"/>
            </a:xfrm>
            <a:prstGeom prst="rect">
              <a:avLst/>
            </a:prstGeom>
          </p:spPr>
        </p:pic>
        <p:cxnSp>
          <p:nvCxnSpPr>
            <p:cNvPr id="3" name="直線コネクタ 2"/>
            <p:cNvCxnSpPr/>
            <p:nvPr/>
          </p:nvCxnSpPr>
          <p:spPr>
            <a:xfrm>
              <a:off x="5436893" y="1847434"/>
              <a:ext cx="661370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コネクタ 3"/>
            <p:cNvCxnSpPr/>
            <p:nvPr/>
          </p:nvCxnSpPr>
          <p:spPr>
            <a:xfrm>
              <a:off x="5436893" y="2693725"/>
              <a:ext cx="661370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9"/>
            <p:cNvGrpSpPr/>
            <p:nvPr/>
          </p:nvGrpSpPr>
          <p:grpSpPr>
            <a:xfrm>
              <a:off x="6113852" y="1456609"/>
              <a:ext cx="659577" cy="775256"/>
              <a:chOff x="4885292" y="1268760"/>
              <a:chExt cx="914491" cy="580856"/>
            </a:xfrm>
          </p:grpSpPr>
          <p:cxnSp>
            <p:nvCxnSpPr>
              <p:cNvPr id="11" name="直線矢印コネクタ 10"/>
              <p:cNvCxnSpPr/>
              <p:nvPr/>
            </p:nvCxnSpPr>
            <p:spPr>
              <a:xfrm>
                <a:off x="4920643" y="1556792"/>
                <a:ext cx="879140" cy="29282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 flipV="1">
                <a:off x="4885292" y="1268760"/>
                <a:ext cx="914491" cy="288033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グループ化 12"/>
            <p:cNvGrpSpPr/>
            <p:nvPr/>
          </p:nvGrpSpPr>
          <p:grpSpPr>
            <a:xfrm>
              <a:off x="6113852" y="2327972"/>
              <a:ext cx="659577" cy="775256"/>
              <a:chOff x="4885292" y="1268760"/>
              <a:chExt cx="914491" cy="580856"/>
            </a:xfrm>
          </p:grpSpPr>
          <p:cxnSp>
            <p:nvCxnSpPr>
              <p:cNvPr id="14" name="直線矢印コネクタ 13"/>
              <p:cNvCxnSpPr/>
              <p:nvPr/>
            </p:nvCxnSpPr>
            <p:spPr>
              <a:xfrm>
                <a:off x="4920643" y="1556792"/>
                <a:ext cx="879140" cy="29282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/>
              <p:cNvCxnSpPr/>
              <p:nvPr/>
            </p:nvCxnSpPr>
            <p:spPr>
              <a:xfrm flipV="1">
                <a:off x="4885292" y="1268760"/>
                <a:ext cx="914491" cy="288033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線コネクタ 35"/>
            <p:cNvCxnSpPr/>
            <p:nvPr/>
          </p:nvCxnSpPr>
          <p:spPr>
            <a:xfrm>
              <a:off x="6825365" y="1463004"/>
              <a:ext cx="636469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6825365" y="2309295"/>
              <a:ext cx="636469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6825365" y="3192941"/>
              <a:ext cx="636469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CF927C-1FCD-4BBD-A87E-CA6540D0EFD9}"/>
                </a:ext>
              </a:extLst>
            </p:cNvPr>
            <p:cNvGrpSpPr/>
            <p:nvPr/>
          </p:nvGrpSpPr>
          <p:grpSpPr>
            <a:xfrm>
              <a:off x="7033108" y="2042848"/>
              <a:ext cx="259679" cy="573447"/>
              <a:chOff x="7033108" y="2042848"/>
              <a:chExt cx="259679" cy="573447"/>
            </a:xfrm>
          </p:grpSpPr>
          <p:cxnSp>
            <p:nvCxnSpPr>
              <p:cNvPr id="39" name="直線矢印コネクタ 38"/>
              <p:cNvCxnSpPr/>
              <p:nvPr/>
            </p:nvCxnSpPr>
            <p:spPr>
              <a:xfrm flipV="1">
                <a:off x="7033108" y="2042848"/>
                <a:ext cx="0" cy="57344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/>
              <p:nvPr/>
            </p:nvCxnSpPr>
            <p:spPr>
              <a:xfrm flipV="1">
                <a:off x="7292787" y="2042848"/>
                <a:ext cx="0" cy="57344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直線矢印コネクタ 40"/>
            <p:cNvCxnSpPr/>
            <p:nvPr/>
          </p:nvCxnSpPr>
          <p:spPr>
            <a:xfrm flipV="1">
              <a:off x="7033108" y="2907816"/>
              <a:ext cx="0" cy="573447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 flipV="1">
              <a:off x="7033108" y="1174682"/>
              <a:ext cx="0" cy="573447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 flipV="1">
              <a:off x="7292787" y="1174682"/>
              <a:ext cx="0" cy="573447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図 56" descr="\begin{document}&#10;Spin 0&#10;\end{document}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912" y="3487974"/>
              <a:ext cx="571294" cy="198289"/>
            </a:xfrm>
            <a:prstGeom prst="rect">
              <a:avLst/>
            </a:prstGeom>
          </p:spPr>
        </p:pic>
        <p:pic>
          <p:nvPicPr>
            <p:cNvPr id="59" name="図 58" descr="\begin{document}&#10;Spin $\frac{1}{2}$&#10;\end{document}"/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767" y="3457205"/>
              <a:ext cx="574704" cy="259827"/>
            </a:xfrm>
            <a:prstGeom prst="rect">
              <a:avLst/>
            </a:prstGeom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5419724" y="476672"/>
              <a:ext cx="26010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solidFill>
                    <a:srgbClr val="00B050"/>
                  </a:solidFill>
                </a:rPr>
                <a:t>Zeeman splitting</a:t>
              </a:r>
              <a:endParaRPr kumimoji="1" lang="ja-JP" altLang="en-US" sz="2800" dirty="0">
                <a:solidFill>
                  <a:srgbClr val="00B050"/>
                </a:solidFill>
              </a:endParaRPr>
            </a:p>
          </p:txBody>
        </p:sp>
        <p:pic>
          <p:nvPicPr>
            <p:cNvPr id="55" name="図 54" descr="\begin{document}&#10;\begin{align*}&#10;\sim \sqrt{ eB }&#10;\end{align*}&#10;\end{document}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633" y="2623787"/>
              <a:ext cx="796160" cy="261288"/>
            </a:xfrm>
            <a:prstGeom prst="rect">
              <a:avLst/>
            </a:prstGeom>
          </p:spPr>
        </p:pic>
        <p:pic>
          <p:nvPicPr>
            <p:cNvPr id="26" name="図 25" descr="\begin{document}&#10;\begin{align*}&#10;\Delta \epsilon_{\rm Zeeman} = \pm eB&#10;\end{align*}&#10;\end{document}"/>
            <p:cNvPicPr>
              <a:picLocks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721" y="3941901"/>
              <a:ext cx="2190928" cy="279187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7952673" y="3861048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(If g = 2.)</a:t>
              </a:r>
              <a:endParaRPr kumimoji="1" lang="ja-JP" altLang="en-US" dirty="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5FC8342-2953-4BB9-858E-0B8588BF3738}"/>
                </a:ext>
              </a:extLst>
            </p:cNvPr>
            <p:cNvGrpSpPr/>
            <p:nvPr/>
          </p:nvGrpSpPr>
          <p:grpSpPr>
            <a:xfrm>
              <a:off x="5652120" y="2423505"/>
              <a:ext cx="259679" cy="573447"/>
              <a:chOff x="7033108" y="2042848"/>
              <a:chExt cx="259679" cy="573447"/>
            </a:xfrm>
          </p:grpSpPr>
          <p:cxnSp>
            <p:nvCxnSpPr>
              <p:cNvPr id="66" name="直線矢印コネクタ 38">
                <a:extLst>
                  <a:ext uri="{FF2B5EF4-FFF2-40B4-BE49-F238E27FC236}">
                    <a16:creationId xmlns:a16="http://schemas.microsoft.com/office/drawing/2014/main" id="{AE22158D-5C04-4384-885F-A0DFC97CB057}"/>
                  </a:ext>
                </a:extLst>
              </p:cNvPr>
              <p:cNvCxnSpPr/>
              <p:nvPr/>
            </p:nvCxnSpPr>
            <p:spPr>
              <a:xfrm flipV="1">
                <a:off x="7033108" y="2042848"/>
                <a:ext cx="0" cy="57344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矢印コネクタ 39">
                <a:extLst>
                  <a:ext uri="{FF2B5EF4-FFF2-40B4-BE49-F238E27FC236}">
                    <a16:creationId xmlns:a16="http://schemas.microsoft.com/office/drawing/2014/main" id="{B885A8DE-661D-4101-A3F2-76CA355590F6}"/>
                  </a:ext>
                </a:extLst>
              </p:cNvPr>
              <p:cNvCxnSpPr/>
              <p:nvPr/>
            </p:nvCxnSpPr>
            <p:spPr>
              <a:xfrm flipV="1">
                <a:off x="7292787" y="2042848"/>
                <a:ext cx="0" cy="57344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880B756-5EBA-41DA-8156-09363AF497FD}"/>
                </a:ext>
              </a:extLst>
            </p:cNvPr>
            <p:cNvGrpSpPr/>
            <p:nvPr/>
          </p:nvGrpSpPr>
          <p:grpSpPr>
            <a:xfrm>
              <a:off x="5652120" y="1559409"/>
              <a:ext cx="259679" cy="573447"/>
              <a:chOff x="7033108" y="2042848"/>
              <a:chExt cx="259679" cy="573447"/>
            </a:xfrm>
          </p:grpSpPr>
          <p:cxnSp>
            <p:nvCxnSpPr>
              <p:cNvPr id="72" name="直線矢印コネクタ 38">
                <a:extLst>
                  <a:ext uri="{FF2B5EF4-FFF2-40B4-BE49-F238E27FC236}">
                    <a16:creationId xmlns:a16="http://schemas.microsoft.com/office/drawing/2014/main" id="{6C5597C8-9665-4956-8F81-92028C0898A5}"/>
                  </a:ext>
                </a:extLst>
              </p:cNvPr>
              <p:cNvCxnSpPr/>
              <p:nvPr/>
            </p:nvCxnSpPr>
            <p:spPr>
              <a:xfrm flipV="1">
                <a:off x="7033108" y="2042848"/>
                <a:ext cx="0" cy="57344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矢印コネクタ 39">
                <a:extLst>
                  <a:ext uri="{FF2B5EF4-FFF2-40B4-BE49-F238E27FC236}">
                    <a16:creationId xmlns:a16="http://schemas.microsoft.com/office/drawing/2014/main" id="{D7590816-DF0F-4439-99AF-9475AAE89B3F}"/>
                  </a:ext>
                </a:extLst>
              </p:cNvPr>
              <p:cNvCxnSpPr/>
              <p:nvPr/>
            </p:nvCxnSpPr>
            <p:spPr>
              <a:xfrm flipV="1">
                <a:off x="7292787" y="2042848"/>
                <a:ext cx="0" cy="57344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8041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9ABE4194-7162-4456-A05F-86F3FE61F001}"/>
              </a:ext>
            </a:extLst>
          </p:cNvPr>
          <p:cNvGrpSpPr/>
          <p:nvPr/>
        </p:nvGrpSpPr>
        <p:grpSpPr>
          <a:xfrm>
            <a:off x="3313904" y="1294547"/>
            <a:ext cx="1757289" cy="3689992"/>
            <a:chOff x="7544098" y="2417349"/>
            <a:chExt cx="1757289" cy="3689992"/>
          </a:xfrm>
        </p:grpSpPr>
        <p:sp>
          <p:nvSpPr>
            <p:cNvPr id="93" name="円柱 62">
              <a:extLst>
                <a:ext uri="{FF2B5EF4-FFF2-40B4-BE49-F238E27FC236}">
                  <a16:creationId xmlns:a16="http://schemas.microsoft.com/office/drawing/2014/main" id="{2FC7342C-DC8D-495D-98B3-3840F8979BC7}"/>
                </a:ext>
              </a:extLst>
            </p:cNvPr>
            <p:cNvSpPr/>
            <p:nvPr/>
          </p:nvSpPr>
          <p:spPr>
            <a:xfrm>
              <a:off x="8334655" y="241734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柱 64">
              <a:extLst>
                <a:ext uri="{FF2B5EF4-FFF2-40B4-BE49-F238E27FC236}">
                  <a16:creationId xmlns:a16="http://schemas.microsoft.com/office/drawing/2014/main" id="{BB66BAB3-F66E-41FC-A284-717385C47A0C}"/>
                </a:ext>
              </a:extLst>
            </p:cNvPr>
            <p:cNvSpPr/>
            <p:nvPr/>
          </p:nvSpPr>
          <p:spPr>
            <a:xfrm>
              <a:off x="8334654" y="31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柱 66">
              <a:extLst>
                <a:ext uri="{FF2B5EF4-FFF2-40B4-BE49-F238E27FC236}">
                  <a16:creationId xmlns:a16="http://schemas.microsoft.com/office/drawing/2014/main" id="{2B840597-F253-4597-86CC-7C4FFCFF3BC6}"/>
                </a:ext>
              </a:extLst>
            </p:cNvPr>
            <p:cNvSpPr/>
            <p:nvPr/>
          </p:nvSpPr>
          <p:spPr>
            <a:xfrm>
              <a:off x="8069942" y="24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柱 67">
              <a:extLst>
                <a:ext uri="{FF2B5EF4-FFF2-40B4-BE49-F238E27FC236}">
                  <a16:creationId xmlns:a16="http://schemas.microsoft.com/office/drawing/2014/main" id="{3DDFA181-B1C7-4763-98FF-8948E59148D5}"/>
                </a:ext>
              </a:extLst>
            </p:cNvPr>
            <p:cNvSpPr/>
            <p:nvPr/>
          </p:nvSpPr>
          <p:spPr>
            <a:xfrm>
              <a:off x="7807020" y="260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柱 70">
              <a:extLst>
                <a:ext uri="{FF2B5EF4-FFF2-40B4-BE49-F238E27FC236}">
                  <a16:creationId xmlns:a16="http://schemas.microsoft.com/office/drawing/2014/main" id="{B3FE9D72-7A64-4906-9A9B-4B84F9BA4C43}"/>
                </a:ext>
              </a:extLst>
            </p:cNvPr>
            <p:cNvSpPr/>
            <p:nvPr/>
          </p:nvSpPr>
          <p:spPr>
            <a:xfrm>
              <a:off x="8885804" y="260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柱 71">
              <a:extLst>
                <a:ext uri="{FF2B5EF4-FFF2-40B4-BE49-F238E27FC236}">
                  <a16:creationId xmlns:a16="http://schemas.microsoft.com/office/drawing/2014/main" id="{E8C1FEC4-26E5-4AC2-931B-FC496A0D0C0D}"/>
                </a:ext>
              </a:extLst>
            </p:cNvPr>
            <p:cNvSpPr/>
            <p:nvPr/>
          </p:nvSpPr>
          <p:spPr>
            <a:xfrm>
              <a:off x="8622882" y="24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柱 72">
              <a:extLst>
                <a:ext uri="{FF2B5EF4-FFF2-40B4-BE49-F238E27FC236}">
                  <a16:creationId xmlns:a16="http://schemas.microsoft.com/office/drawing/2014/main" id="{8146A28F-CA71-4294-B9DC-160E327EAA03}"/>
                </a:ext>
              </a:extLst>
            </p:cNvPr>
            <p:cNvSpPr/>
            <p:nvPr/>
          </p:nvSpPr>
          <p:spPr>
            <a:xfrm>
              <a:off x="8342750" y="272365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柱 73">
              <a:extLst>
                <a:ext uri="{FF2B5EF4-FFF2-40B4-BE49-F238E27FC236}">
                  <a16:creationId xmlns:a16="http://schemas.microsoft.com/office/drawing/2014/main" id="{81C71A81-208D-4060-A39E-4C93C4E7F87D}"/>
                </a:ext>
              </a:extLst>
            </p:cNvPr>
            <p:cNvSpPr/>
            <p:nvPr/>
          </p:nvSpPr>
          <p:spPr>
            <a:xfrm>
              <a:off x="8622882" y="28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柱 74">
              <a:extLst>
                <a:ext uri="{FF2B5EF4-FFF2-40B4-BE49-F238E27FC236}">
                  <a16:creationId xmlns:a16="http://schemas.microsoft.com/office/drawing/2014/main" id="{7042C050-3277-4B74-97BC-7A0517DBB848}"/>
                </a:ext>
              </a:extLst>
            </p:cNvPr>
            <p:cNvSpPr/>
            <p:nvPr/>
          </p:nvSpPr>
          <p:spPr>
            <a:xfrm>
              <a:off x="9138039" y="272365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柱 75">
              <a:extLst>
                <a:ext uri="{FF2B5EF4-FFF2-40B4-BE49-F238E27FC236}">
                  <a16:creationId xmlns:a16="http://schemas.microsoft.com/office/drawing/2014/main" id="{1D7924B2-C923-4C24-B929-CA03C051FD28}"/>
                </a:ext>
              </a:extLst>
            </p:cNvPr>
            <p:cNvSpPr/>
            <p:nvPr/>
          </p:nvSpPr>
          <p:spPr>
            <a:xfrm>
              <a:off x="7544098" y="272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柱 76">
              <a:extLst>
                <a:ext uri="{FF2B5EF4-FFF2-40B4-BE49-F238E27FC236}">
                  <a16:creationId xmlns:a16="http://schemas.microsoft.com/office/drawing/2014/main" id="{7DC6730E-E239-4CCF-B8AC-25430884649B}"/>
                </a:ext>
              </a:extLst>
            </p:cNvPr>
            <p:cNvSpPr/>
            <p:nvPr/>
          </p:nvSpPr>
          <p:spPr>
            <a:xfrm>
              <a:off x="8069942" y="27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柱 77">
              <a:extLst>
                <a:ext uri="{FF2B5EF4-FFF2-40B4-BE49-F238E27FC236}">
                  <a16:creationId xmlns:a16="http://schemas.microsoft.com/office/drawing/2014/main" id="{E635DCB6-AC08-40C8-9E11-210322CEB745}"/>
                </a:ext>
              </a:extLst>
            </p:cNvPr>
            <p:cNvSpPr/>
            <p:nvPr/>
          </p:nvSpPr>
          <p:spPr>
            <a:xfrm>
              <a:off x="8342750" y="306501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柱 78">
              <a:extLst>
                <a:ext uri="{FF2B5EF4-FFF2-40B4-BE49-F238E27FC236}">
                  <a16:creationId xmlns:a16="http://schemas.microsoft.com/office/drawing/2014/main" id="{E9374103-D69A-4C8F-A1B0-3D7596EDD5E0}"/>
                </a:ext>
              </a:extLst>
            </p:cNvPr>
            <p:cNvSpPr/>
            <p:nvPr/>
          </p:nvSpPr>
          <p:spPr>
            <a:xfrm>
              <a:off x="8924437" y="290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柱 79">
              <a:extLst>
                <a:ext uri="{FF2B5EF4-FFF2-40B4-BE49-F238E27FC236}">
                  <a16:creationId xmlns:a16="http://schemas.microsoft.com/office/drawing/2014/main" id="{09588C0E-0FB8-460D-8420-7A5F4BD0B01C}"/>
                </a:ext>
              </a:extLst>
            </p:cNvPr>
            <p:cNvSpPr/>
            <p:nvPr/>
          </p:nvSpPr>
          <p:spPr>
            <a:xfrm>
              <a:off x="7807019" y="28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柱 80">
              <a:extLst>
                <a:ext uri="{FF2B5EF4-FFF2-40B4-BE49-F238E27FC236}">
                  <a16:creationId xmlns:a16="http://schemas.microsoft.com/office/drawing/2014/main" id="{E4BAD5DB-8149-41DD-BB1B-6CEDE6B7D343}"/>
                </a:ext>
              </a:extLst>
            </p:cNvPr>
            <p:cNvSpPr/>
            <p:nvPr/>
          </p:nvSpPr>
          <p:spPr>
            <a:xfrm>
              <a:off x="7810277" y="310130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柱 81">
              <a:extLst>
                <a:ext uri="{FF2B5EF4-FFF2-40B4-BE49-F238E27FC236}">
                  <a16:creationId xmlns:a16="http://schemas.microsoft.com/office/drawing/2014/main" id="{3683789B-D958-4D11-BF7B-5CDDAD0262C1}"/>
                </a:ext>
              </a:extLst>
            </p:cNvPr>
            <p:cNvSpPr/>
            <p:nvPr/>
          </p:nvSpPr>
          <p:spPr>
            <a:xfrm>
              <a:off x="8069942" y="310130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柱 82">
              <a:extLst>
                <a:ext uri="{FF2B5EF4-FFF2-40B4-BE49-F238E27FC236}">
                  <a16:creationId xmlns:a16="http://schemas.microsoft.com/office/drawing/2014/main" id="{5C64E530-495B-4341-9731-1FB9F6C782EA}"/>
                </a:ext>
              </a:extLst>
            </p:cNvPr>
            <p:cNvSpPr/>
            <p:nvPr/>
          </p:nvSpPr>
          <p:spPr>
            <a:xfrm>
              <a:off x="8334653" y="3387332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柱 83">
              <a:extLst>
                <a:ext uri="{FF2B5EF4-FFF2-40B4-BE49-F238E27FC236}">
                  <a16:creationId xmlns:a16="http://schemas.microsoft.com/office/drawing/2014/main" id="{EA01D2C2-F883-4895-91D7-94C1FF7518D8}"/>
                </a:ext>
              </a:extLst>
            </p:cNvPr>
            <p:cNvSpPr/>
            <p:nvPr/>
          </p:nvSpPr>
          <p:spPr>
            <a:xfrm>
              <a:off x="8627496" y="3131535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柱 84">
              <a:extLst>
                <a:ext uri="{FF2B5EF4-FFF2-40B4-BE49-F238E27FC236}">
                  <a16:creationId xmlns:a16="http://schemas.microsoft.com/office/drawing/2014/main" id="{16D93DEA-A55D-429C-8725-622C4228CC64}"/>
                </a:ext>
              </a:extLst>
            </p:cNvPr>
            <p:cNvSpPr/>
            <p:nvPr/>
          </p:nvSpPr>
          <p:spPr>
            <a:xfrm>
              <a:off x="7799833" y="330009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柱 85">
              <a:extLst>
                <a:ext uri="{FF2B5EF4-FFF2-40B4-BE49-F238E27FC236}">
                  <a16:creationId xmlns:a16="http://schemas.microsoft.com/office/drawing/2014/main" id="{E8241CBB-D089-4F03-B380-CE6B2A7D8428}"/>
                </a:ext>
              </a:extLst>
            </p:cNvPr>
            <p:cNvSpPr/>
            <p:nvPr/>
          </p:nvSpPr>
          <p:spPr>
            <a:xfrm>
              <a:off x="7548711" y="306144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柱 86">
              <a:extLst>
                <a:ext uri="{FF2B5EF4-FFF2-40B4-BE49-F238E27FC236}">
                  <a16:creationId xmlns:a16="http://schemas.microsoft.com/office/drawing/2014/main" id="{41153C40-8574-407E-9327-251C1A802AC2}"/>
                </a:ext>
              </a:extLst>
            </p:cNvPr>
            <p:cNvSpPr/>
            <p:nvPr/>
          </p:nvSpPr>
          <p:spPr>
            <a:xfrm>
              <a:off x="8069942" y="3407335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柱 87">
              <a:extLst>
                <a:ext uri="{FF2B5EF4-FFF2-40B4-BE49-F238E27FC236}">
                  <a16:creationId xmlns:a16="http://schemas.microsoft.com/office/drawing/2014/main" id="{DD101A59-C1B2-4100-BCE9-41DF2008DC86}"/>
                </a:ext>
              </a:extLst>
            </p:cNvPr>
            <p:cNvSpPr/>
            <p:nvPr/>
          </p:nvSpPr>
          <p:spPr>
            <a:xfrm>
              <a:off x="8632325" y="3387332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柱 88">
              <a:extLst>
                <a:ext uri="{FF2B5EF4-FFF2-40B4-BE49-F238E27FC236}">
                  <a16:creationId xmlns:a16="http://schemas.microsoft.com/office/drawing/2014/main" id="{EA14201F-31D2-402D-9BCF-A0BA2F1F00CA}"/>
                </a:ext>
              </a:extLst>
            </p:cNvPr>
            <p:cNvSpPr/>
            <p:nvPr/>
          </p:nvSpPr>
          <p:spPr>
            <a:xfrm>
              <a:off x="8924436" y="318311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柱 89">
              <a:extLst>
                <a:ext uri="{FF2B5EF4-FFF2-40B4-BE49-F238E27FC236}">
                  <a16:creationId xmlns:a16="http://schemas.microsoft.com/office/drawing/2014/main" id="{FC31B0EE-5ACA-4DF4-934D-4F2152E89A02}"/>
                </a:ext>
              </a:extLst>
            </p:cNvPr>
            <p:cNvSpPr/>
            <p:nvPr/>
          </p:nvSpPr>
          <p:spPr>
            <a:xfrm>
              <a:off x="9142829" y="306501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上矢印 8">
            <a:extLst>
              <a:ext uri="{FF2B5EF4-FFF2-40B4-BE49-F238E27FC236}">
                <a16:creationId xmlns:a16="http://schemas.microsoft.com/office/drawing/2014/main" id="{BF2D413F-39E3-4ADB-9244-F39B332B32C0}"/>
              </a:ext>
            </a:extLst>
          </p:cNvPr>
          <p:cNvSpPr/>
          <p:nvPr/>
        </p:nvSpPr>
        <p:spPr>
          <a:xfrm>
            <a:off x="662356" y="2425712"/>
            <a:ext cx="1080120" cy="2466225"/>
          </a:xfrm>
          <a:prstGeom prst="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/>
              <a:t>B</a:t>
            </a:r>
            <a:endParaRPr kumimoji="1" lang="ja-JP" altLang="en-US" sz="6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969487-62A4-4E83-AAA8-286010ED0B99}"/>
              </a:ext>
            </a:extLst>
          </p:cNvPr>
          <p:cNvSpPr txBox="1"/>
          <p:nvPr/>
        </p:nvSpPr>
        <p:spPr>
          <a:xfrm>
            <a:off x="1547664" y="97468"/>
            <a:ext cx="6411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Landau degeneracy</a:t>
            </a:r>
            <a:r>
              <a:rPr kumimoji="1" lang="en-US" altLang="ja-JP" sz="2800" dirty="0"/>
              <a:t> in the transverse plane</a:t>
            </a:r>
            <a:endParaRPr kumimoji="1" lang="ja-JP" altLang="en-US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2E184D-7DD4-43BD-8FCB-80F0B14EF887}"/>
              </a:ext>
            </a:extLst>
          </p:cNvPr>
          <p:cNvSpPr txBox="1"/>
          <p:nvPr/>
        </p:nvSpPr>
        <p:spPr>
          <a:xfrm>
            <a:off x="1630286" y="632882"/>
            <a:ext cx="6398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Distribution of equivalent cyclotron orbits</a:t>
            </a:r>
          </a:p>
          <a:p>
            <a:r>
              <a:rPr kumimoji="1" lang="en-US" altLang="ja-JP" sz="2000" dirty="0"/>
              <a:t>--- No (energetically) preferred position</a:t>
            </a:r>
            <a:r>
              <a:rPr lang="en-US" altLang="ja-JP" sz="2000" dirty="0"/>
              <a:t> in a constant B-field</a:t>
            </a:r>
            <a:endParaRPr kumimoji="1" lang="ja-JP" alt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07865CA-33A6-47B9-B121-B9C5D1737EFA}"/>
              </a:ext>
            </a:extLst>
          </p:cNvPr>
          <p:cNvGrpSpPr/>
          <p:nvPr/>
        </p:nvGrpSpPr>
        <p:grpSpPr>
          <a:xfrm>
            <a:off x="2192229" y="2044064"/>
            <a:ext cx="1757289" cy="3689992"/>
            <a:chOff x="7544098" y="2417349"/>
            <a:chExt cx="1757289" cy="3689992"/>
          </a:xfrm>
        </p:grpSpPr>
        <p:sp>
          <p:nvSpPr>
            <p:cNvPr id="42" name="円柱 62">
              <a:extLst>
                <a:ext uri="{FF2B5EF4-FFF2-40B4-BE49-F238E27FC236}">
                  <a16:creationId xmlns:a16="http://schemas.microsoft.com/office/drawing/2014/main" id="{A493CEAB-08FC-4A22-8E7F-7888F25E3946}"/>
                </a:ext>
              </a:extLst>
            </p:cNvPr>
            <p:cNvSpPr/>
            <p:nvPr/>
          </p:nvSpPr>
          <p:spPr>
            <a:xfrm>
              <a:off x="8334655" y="241734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柱 64">
              <a:extLst>
                <a:ext uri="{FF2B5EF4-FFF2-40B4-BE49-F238E27FC236}">
                  <a16:creationId xmlns:a16="http://schemas.microsoft.com/office/drawing/2014/main" id="{E008B50E-1607-40EB-9586-306F2E2EBD57}"/>
                </a:ext>
              </a:extLst>
            </p:cNvPr>
            <p:cNvSpPr/>
            <p:nvPr/>
          </p:nvSpPr>
          <p:spPr>
            <a:xfrm>
              <a:off x="8334654" y="31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柱 66">
              <a:extLst>
                <a:ext uri="{FF2B5EF4-FFF2-40B4-BE49-F238E27FC236}">
                  <a16:creationId xmlns:a16="http://schemas.microsoft.com/office/drawing/2014/main" id="{3DB9CA93-9C7E-47B3-B6D7-2B590B4306B3}"/>
                </a:ext>
              </a:extLst>
            </p:cNvPr>
            <p:cNvSpPr/>
            <p:nvPr/>
          </p:nvSpPr>
          <p:spPr>
            <a:xfrm>
              <a:off x="8069942" y="24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柱 67">
              <a:extLst>
                <a:ext uri="{FF2B5EF4-FFF2-40B4-BE49-F238E27FC236}">
                  <a16:creationId xmlns:a16="http://schemas.microsoft.com/office/drawing/2014/main" id="{E56566D8-D91D-44BF-9558-B6398BDC3468}"/>
                </a:ext>
              </a:extLst>
            </p:cNvPr>
            <p:cNvSpPr/>
            <p:nvPr/>
          </p:nvSpPr>
          <p:spPr>
            <a:xfrm>
              <a:off x="7807020" y="260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柱 70">
              <a:extLst>
                <a:ext uri="{FF2B5EF4-FFF2-40B4-BE49-F238E27FC236}">
                  <a16:creationId xmlns:a16="http://schemas.microsoft.com/office/drawing/2014/main" id="{90A8FEAE-6514-41B1-B88E-86A6794EDAD7}"/>
                </a:ext>
              </a:extLst>
            </p:cNvPr>
            <p:cNvSpPr/>
            <p:nvPr/>
          </p:nvSpPr>
          <p:spPr>
            <a:xfrm>
              <a:off x="8885804" y="260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柱 71">
              <a:extLst>
                <a:ext uri="{FF2B5EF4-FFF2-40B4-BE49-F238E27FC236}">
                  <a16:creationId xmlns:a16="http://schemas.microsoft.com/office/drawing/2014/main" id="{F2E7E407-5C3D-4F06-9FE1-827CA9EB11C2}"/>
                </a:ext>
              </a:extLst>
            </p:cNvPr>
            <p:cNvSpPr/>
            <p:nvPr/>
          </p:nvSpPr>
          <p:spPr>
            <a:xfrm>
              <a:off x="8622882" y="24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柱 72">
              <a:extLst>
                <a:ext uri="{FF2B5EF4-FFF2-40B4-BE49-F238E27FC236}">
                  <a16:creationId xmlns:a16="http://schemas.microsoft.com/office/drawing/2014/main" id="{E30D2E68-E843-407D-A13B-81688FAB3ED8}"/>
                </a:ext>
              </a:extLst>
            </p:cNvPr>
            <p:cNvSpPr/>
            <p:nvPr/>
          </p:nvSpPr>
          <p:spPr>
            <a:xfrm>
              <a:off x="8342750" y="272365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柱 73">
              <a:extLst>
                <a:ext uri="{FF2B5EF4-FFF2-40B4-BE49-F238E27FC236}">
                  <a16:creationId xmlns:a16="http://schemas.microsoft.com/office/drawing/2014/main" id="{179634D0-B5BC-44AE-9BAE-BA4851B088CA}"/>
                </a:ext>
              </a:extLst>
            </p:cNvPr>
            <p:cNvSpPr/>
            <p:nvPr/>
          </p:nvSpPr>
          <p:spPr>
            <a:xfrm>
              <a:off x="8622882" y="28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柱 74">
              <a:extLst>
                <a:ext uri="{FF2B5EF4-FFF2-40B4-BE49-F238E27FC236}">
                  <a16:creationId xmlns:a16="http://schemas.microsoft.com/office/drawing/2014/main" id="{37E8D38B-10BB-4ED8-9626-CF7CBD491DE6}"/>
                </a:ext>
              </a:extLst>
            </p:cNvPr>
            <p:cNvSpPr/>
            <p:nvPr/>
          </p:nvSpPr>
          <p:spPr>
            <a:xfrm>
              <a:off x="9138039" y="272365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柱 75">
              <a:extLst>
                <a:ext uri="{FF2B5EF4-FFF2-40B4-BE49-F238E27FC236}">
                  <a16:creationId xmlns:a16="http://schemas.microsoft.com/office/drawing/2014/main" id="{6DAFB6C7-F56D-42BB-A242-82C866A29C39}"/>
                </a:ext>
              </a:extLst>
            </p:cNvPr>
            <p:cNvSpPr/>
            <p:nvPr/>
          </p:nvSpPr>
          <p:spPr>
            <a:xfrm>
              <a:off x="7544098" y="272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柱 76">
              <a:extLst>
                <a:ext uri="{FF2B5EF4-FFF2-40B4-BE49-F238E27FC236}">
                  <a16:creationId xmlns:a16="http://schemas.microsoft.com/office/drawing/2014/main" id="{84DB682A-67E4-40E7-9DDC-D2BAAA38EB1C}"/>
                </a:ext>
              </a:extLst>
            </p:cNvPr>
            <p:cNvSpPr/>
            <p:nvPr/>
          </p:nvSpPr>
          <p:spPr>
            <a:xfrm>
              <a:off x="8069942" y="27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柱 77">
              <a:extLst>
                <a:ext uri="{FF2B5EF4-FFF2-40B4-BE49-F238E27FC236}">
                  <a16:creationId xmlns:a16="http://schemas.microsoft.com/office/drawing/2014/main" id="{CC23FEA7-858A-451C-9326-C78C04011860}"/>
                </a:ext>
              </a:extLst>
            </p:cNvPr>
            <p:cNvSpPr/>
            <p:nvPr/>
          </p:nvSpPr>
          <p:spPr>
            <a:xfrm>
              <a:off x="8342750" y="306501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柱 78">
              <a:extLst>
                <a:ext uri="{FF2B5EF4-FFF2-40B4-BE49-F238E27FC236}">
                  <a16:creationId xmlns:a16="http://schemas.microsoft.com/office/drawing/2014/main" id="{AD5BECC4-7FE4-47A9-A1C1-16E1F521F454}"/>
                </a:ext>
              </a:extLst>
            </p:cNvPr>
            <p:cNvSpPr/>
            <p:nvPr/>
          </p:nvSpPr>
          <p:spPr>
            <a:xfrm>
              <a:off x="8924437" y="290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柱 79">
              <a:extLst>
                <a:ext uri="{FF2B5EF4-FFF2-40B4-BE49-F238E27FC236}">
                  <a16:creationId xmlns:a16="http://schemas.microsoft.com/office/drawing/2014/main" id="{DAD5A31A-4384-4E52-95E1-0FAB817D6D49}"/>
                </a:ext>
              </a:extLst>
            </p:cNvPr>
            <p:cNvSpPr/>
            <p:nvPr/>
          </p:nvSpPr>
          <p:spPr>
            <a:xfrm>
              <a:off x="7807019" y="28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柱 80">
              <a:extLst>
                <a:ext uri="{FF2B5EF4-FFF2-40B4-BE49-F238E27FC236}">
                  <a16:creationId xmlns:a16="http://schemas.microsoft.com/office/drawing/2014/main" id="{BA99D64D-4431-4A02-B860-7FBE58181E97}"/>
                </a:ext>
              </a:extLst>
            </p:cNvPr>
            <p:cNvSpPr/>
            <p:nvPr/>
          </p:nvSpPr>
          <p:spPr>
            <a:xfrm>
              <a:off x="7810277" y="310130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柱 81">
              <a:extLst>
                <a:ext uri="{FF2B5EF4-FFF2-40B4-BE49-F238E27FC236}">
                  <a16:creationId xmlns:a16="http://schemas.microsoft.com/office/drawing/2014/main" id="{94215695-E926-4B5C-A4EC-A55B19494176}"/>
                </a:ext>
              </a:extLst>
            </p:cNvPr>
            <p:cNvSpPr/>
            <p:nvPr/>
          </p:nvSpPr>
          <p:spPr>
            <a:xfrm>
              <a:off x="8069942" y="310130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柱 82">
              <a:extLst>
                <a:ext uri="{FF2B5EF4-FFF2-40B4-BE49-F238E27FC236}">
                  <a16:creationId xmlns:a16="http://schemas.microsoft.com/office/drawing/2014/main" id="{8523E779-02B3-4373-9748-50C369742633}"/>
                </a:ext>
              </a:extLst>
            </p:cNvPr>
            <p:cNvSpPr/>
            <p:nvPr/>
          </p:nvSpPr>
          <p:spPr>
            <a:xfrm>
              <a:off x="8334653" y="3387332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柱 83">
              <a:extLst>
                <a:ext uri="{FF2B5EF4-FFF2-40B4-BE49-F238E27FC236}">
                  <a16:creationId xmlns:a16="http://schemas.microsoft.com/office/drawing/2014/main" id="{F5CCE89E-574F-4163-96D5-C5E40944BF89}"/>
                </a:ext>
              </a:extLst>
            </p:cNvPr>
            <p:cNvSpPr/>
            <p:nvPr/>
          </p:nvSpPr>
          <p:spPr>
            <a:xfrm>
              <a:off x="8627496" y="3131535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柱 84">
              <a:extLst>
                <a:ext uri="{FF2B5EF4-FFF2-40B4-BE49-F238E27FC236}">
                  <a16:creationId xmlns:a16="http://schemas.microsoft.com/office/drawing/2014/main" id="{E93DC032-3978-48C5-BD92-616761F073E1}"/>
                </a:ext>
              </a:extLst>
            </p:cNvPr>
            <p:cNvSpPr/>
            <p:nvPr/>
          </p:nvSpPr>
          <p:spPr>
            <a:xfrm>
              <a:off x="7799833" y="330009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柱 85">
              <a:extLst>
                <a:ext uri="{FF2B5EF4-FFF2-40B4-BE49-F238E27FC236}">
                  <a16:creationId xmlns:a16="http://schemas.microsoft.com/office/drawing/2014/main" id="{9CCD3627-A068-484D-B6E2-93930F49753E}"/>
                </a:ext>
              </a:extLst>
            </p:cNvPr>
            <p:cNvSpPr/>
            <p:nvPr/>
          </p:nvSpPr>
          <p:spPr>
            <a:xfrm>
              <a:off x="7548711" y="306144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柱 86">
              <a:extLst>
                <a:ext uri="{FF2B5EF4-FFF2-40B4-BE49-F238E27FC236}">
                  <a16:creationId xmlns:a16="http://schemas.microsoft.com/office/drawing/2014/main" id="{E402468F-3243-4B6D-B8A4-CB5435AF1F32}"/>
                </a:ext>
              </a:extLst>
            </p:cNvPr>
            <p:cNvSpPr/>
            <p:nvPr/>
          </p:nvSpPr>
          <p:spPr>
            <a:xfrm>
              <a:off x="8069942" y="3407335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柱 87">
              <a:extLst>
                <a:ext uri="{FF2B5EF4-FFF2-40B4-BE49-F238E27FC236}">
                  <a16:creationId xmlns:a16="http://schemas.microsoft.com/office/drawing/2014/main" id="{0F374824-D06D-4C1F-85F5-D5EA36CFDD30}"/>
                </a:ext>
              </a:extLst>
            </p:cNvPr>
            <p:cNvSpPr/>
            <p:nvPr/>
          </p:nvSpPr>
          <p:spPr>
            <a:xfrm>
              <a:off x="8632325" y="3387332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柱 88">
              <a:extLst>
                <a:ext uri="{FF2B5EF4-FFF2-40B4-BE49-F238E27FC236}">
                  <a16:creationId xmlns:a16="http://schemas.microsoft.com/office/drawing/2014/main" id="{A2770A75-B143-4FDD-BA03-58BD148373A5}"/>
                </a:ext>
              </a:extLst>
            </p:cNvPr>
            <p:cNvSpPr/>
            <p:nvPr/>
          </p:nvSpPr>
          <p:spPr>
            <a:xfrm>
              <a:off x="8924436" y="318311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柱 89">
              <a:extLst>
                <a:ext uri="{FF2B5EF4-FFF2-40B4-BE49-F238E27FC236}">
                  <a16:creationId xmlns:a16="http://schemas.microsoft.com/office/drawing/2014/main" id="{5ABAC183-B9D2-4105-83E3-234EF3145F3E}"/>
                </a:ext>
              </a:extLst>
            </p:cNvPr>
            <p:cNvSpPr/>
            <p:nvPr/>
          </p:nvSpPr>
          <p:spPr>
            <a:xfrm>
              <a:off x="9142829" y="306501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014588B-5B37-4F49-87C2-5E54E1F6EDA8}"/>
              </a:ext>
            </a:extLst>
          </p:cNvPr>
          <p:cNvGrpSpPr/>
          <p:nvPr/>
        </p:nvGrpSpPr>
        <p:grpSpPr>
          <a:xfrm>
            <a:off x="4904666" y="1708124"/>
            <a:ext cx="1757289" cy="3689992"/>
            <a:chOff x="7544098" y="2417349"/>
            <a:chExt cx="1757289" cy="3689992"/>
          </a:xfrm>
        </p:grpSpPr>
        <p:sp>
          <p:nvSpPr>
            <p:cNvPr id="68" name="円柱 62">
              <a:extLst>
                <a:ext uri="{FF2B5EF4-FFF2-40B4-BE49-F238E27FC236}">
                  <a16:creationId xmlns:a16="http://schemas.microsoft.com/office/drawing/2014/main" id="{F3E34CA3-D6E1-40AB-92D7-2D79DFA818BA}"/>
                </a:ext>
              </a:extLst>
            </p:cNvPr>
            <p:cNvSpPr/>
            <p:nvPr/>
          </p:nvSpPr>
          <p:spPr>
            <a:xfrm>
              <a:off x="8334655" y="241734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柱 64">
              <a:extLst>
                <a:ext uri="{FF2B5EF4-FFF2-40B4-BE49-F238E27FC236}">
                  <a16:creationId xmlns:a16="http://schemas.microsoft.com/office/drawing/2014/main" id="{9C9E489A-3B74-4BE4-B23D-5C520AF86D73}"/>
                </a:ext>
              </a:extLst>
            </p:cNvPr>
            <p:cNvSpPr/>
            <p:nvPr/>
          </p:nvSpPr>
          <p:spPr>
            <a:xfrm>
              <a:off x="8334654" y="31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柱 66">
              <a:extLst>
                <a:ext uri="{FF2B5EF4-FFF2-40B4-BE49-F238E27FC236}">
                  <a16:creationId xmlns:a16="http://schemas.microsoft.com/office/drawing/2014/main" id="{6D738E07-C7E4-4D0E-9C13-33FAC0875C92}"/>
                </a:ext>
              </a:extLst>
            </p:cNvPr>
            <p:cNvSpPr/>
            <p:nvPr/>
          </p:nvSpPr>
          <p:spPr>
            <a:xfrm>
              <a:off x="8069942" y="24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柱 67">
              <a:extLst>
                <a:ext uri="{FF2B5EF4-FFF2-40B4-BE49-F238E27FC236}">
                  <a16:creationId xmlns:a16="http://schemas.microsoft.com/office/drawing/2014/main" id="{B5D84612-D199-43F5-AFB7-4F07A1C4B170}"/>
                </a:ext>
              </a:extLst>
            </p:cNvPr>
            <p:cNvSpPr/>
            <p:nvPr/>
          </p:nvSpPr>
          <p:spPr>
            <a:xfrm>
              <a:off x="7807020" y="260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柱 70">
              <a:extLst>
                <a:ext uri="{FF2B5EF4-FFF2-40B4-BE49-F238E27FC236}">
                  <a16:creationId xmlns:a16="http://schemas.microsoft.com/office/drawing/2014/main" id="{69F97028-AD05-41EC-9F2E-218F2CBBD87B}"/>
                </a:ext>
              </a:extLst>
            </p:cNvPr>
            <p:cNvSpPr/>
            <p:nvPr/>
          </p:nvSpPr>
          <p:spPr>
            <a:xfrm>
              <a:off x="8885804" y="260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柱 71">
              <a:extLst>
                <a:ext uri="{FF2B5EF4-FFF2-40B4-BE49-F238E27FC236}">
                  <a16:creationId xmlns:a16="http://schemas.microsoft.com/office/drawing/2014/main" id="{450993DE-03E9-4A9C-B9D2-2C6406EC17BF}"/>
                </a:ext>
              </a:extLst>
            </p:cNvPr>
            <p:cNvSpPr/>
            <p:nvPr/>
          </p:nvSpPr>
          <p:spPr>
            <a:xfrm>
              <a:off x="8622882" y="24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柱 72">
              <a:extLst>
                <a:ext uri="{FF2B5EF4-FFF2-40B4-BE49-F238E27FC236}">
                  <a16:creationId xmlns:a16="http://schemas.microsoft.com/office/drawing/2014/main" id="{10418B76-39A1-4464-A94A-D5BE5CB6FE02}"/>
                </a:ext>
              </a:extLst>
            </p:cNvPr>
            <p:cNvSpPr/>
            <p:nvPr/>
          </p:nvSpPr>
          <p:spPr>
            <a:xfrm>
              <a:off x="8342750" y="272365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柱 73">
              <a:extLst>
                <a:ext uri="{FF2B5EF4-FFF2-40B4-BE49-F238E27FC236}">
                  <a16:creationId xmlns:a16="http://schemas.microsoft.com/office/drawing/2014/main" id="{131E2A70-65AC-4310-86F1-A71ECB2ACAB0}"/>
                </a:ext>
              </a:extLst>
            </p:cNvPr>
            <p:cNvSpPr/>
            <p:nvPr/>
          </p:nvSpPr>
          <p:spPr>
            <a:xfrm>
              <a:off x="8622882" y="28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柱 74">
              <a:extLst>
                <a:ext uri="{FF2B5EF4-FFF2-40B4-BE49-F238E27FC236}">
                  <a16:creationId xmlns:a16="http://schemas.microsoft.com/office/drawing/2014/main" id="{1ACF1635-33F5-4135-A8A6-9AA07BD0076F}"/>
                </a:ext>
              </a:extLst>
            </p:cNvPr>
            <p:cNvSpPr/>
            <p:nvPr/>
          </p:nvSpPr>
          <p:spPr>
            <a:xfrm>
              <a:off x="9138039" y="272365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柱 75">
              <a:extLst>
                <a:ext uri="{FF2B5EF4-FFF2-40B4-BE49-F238E27FC236}">
                  <a16:creationId xmlns:a16="http://schemas.microsoft.com/office/drawing/2014/main" id="{01B2DAF3-0E0A-4ADE-AE03-1CD6BD495068}"/>
                </a:ext>
              </a:extLst>
            </p:cNvPr>
            <p:cNvSpPr/>
            <p:nvPr/>
          </p:nvSpPr>
          <p:spPr>
            <a:xfrm>
              <a:off x="7544098" y="272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柱 76">
              <a:extLst>
                <a:ext uri="{FF2B5EF4-FFF2-40B4-BE49-F238E27FC236}">
                  <a16:creationId xmlns:a16="http://schemas.microsoft.com/office/drawing/2014/main" id="{8627DE25-A64B-4797-A995-AF8A1C5AD501}"/>
                </a:ext>
              </a:extLst>
            </p:cNvPr>
            <p:cNvSpPr/>
            <p:nvPr/>
          </p:nvSpPr>
          <p:spPr>
            <a:xfrm>
              <a:off x="8069942" y="27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柱 77">
              <a:extLst>
                <a:ext uri="{FF2B5EF4-FFF2-40B4-BE49-F238E27FC236}">
                  <a16:creationId xmlns:a16="http://schemas.microsoft.com/office/drawing/2014/main" id="{A9152649-3312-4E9D-8D3F-8836B75C0BCC}"/>
                </a:ext>
              </a:extLst>
            </p:cNvPr>
            <p:cNvSpPr/>
            <p:nvPr/>
          </p:nvSpPr>
          <p:spPr>
            <a:xfrm>
              <a:off x="8342750" y="306501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柱 78">
              <a:extLst>
                <a:ext uri="{FF2B5EF4-FFF2-40B4-BE49-F238E27FC236}">
                  <a16:creationId xmlns:a16="http://schemas.microsoft.com/office/drawing/2014/main" id="{E72818E1-8B4C-4146-8F21-DE129DB7667F}"/>
                </a:ext>
              </a:extLst>
            </p:cNvPr>
            <p:cNvSpPr/>
            <p:nvPr/>
          </p:nvSpPr>
          <p:spPr>
            <a:xfrm>
              <a:off x="8924437" y="290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柱 79">
              <a:extLst>
                <a:ext uri="{FF2B5EF4-FFF2-40B4-BE49-F238E27FC236}">
                  <a16:creationId xmlns:a16="http://schemas.microsoft.com/office/drawing/2014/main" id="{4AA869F6-8AA4-49D5-B5CE-5C3C67FB3C48}"/>
                </a:ext>
              </a:extLst>
            </p:cNvPr>
            <p:cNvSpPr/>
            <p:nvPr/>
          </p:nvSpPr>
          <p:spPr>
            <a:xfrm>
              <a:off x="7807019" y="28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柱 80">
              <a:extLst>
                <a:ext uri="{FF2B5EF4-FFF2-40B4-BE49-F238E27FC236}">
                  <a16:creationId xmlns:a16="http://schemas.microsoft.com/office/drawing/2014/main" id="{EBE71687-32AD-4376-B289-82EF095C91AC}"/>
                </a:ext>
              </a:extLst>
            </p:cNvPr>
            <p:cNvSpPr/>
            <p:nvPr/>
          </p:nvSpPr>
          <p:spPr>
            <a:xfrm>
              <a:off x="7810277" y="310130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柱 81">
              <a:extLst>
                <a:ext uri="{FF2B5EF4-FFF2-40B4-BE49-F238E27FC236}">
                  <a16:creationId xmlns:a16="http://schemas.microsoft.com/office/drawing/2014/main" id="{226140EB-0246-4A63-AFD7-3AA6467EC2D3}"/>
                </a:ext>
              </a:extLst>
            </p:cNvPr>
            <p:cNvSpPr/>
            <p:nvPr/>
          </p:nvSpPr>
          <p:spPr>
            <a:xfrm>
              <a:off x="8069942" y="310130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柱 82">
              <a:extLst>
                <a:ext uri="{FF2B5EF4-FFF2-40B4-BE49-F238E27FC236}">
                  <a16:creationId xmlns:a16="http://schemas.microsoft.com/office/drawing/2014/main" id="{C87EC603-E5EE-4F7A-A823-A2A9ECE4E716}"/>
                </a:ext>
              </a:extLst>
            </p:cNvPr>
            <p:cNvSpPr/>
            <p:nvPr/>
          </p:nvSpPr>
          <p:spPr>
            <a:xfrm>
              <a:off x="8334653" y="3387332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柱 83">
              <a:extLst>
                <a:ext uri="{FF2B5EF4-FFF2-40B4-BE49-F238E27FC236}">
                  <a16:creationId xmlns:a16="http://schemas.microsoft.com/office/drawing/2014/main" id="{611DCE37-0A74-4010-A124-A9C20DED409C}"/>
                </a:ext>
              </a:extLst>
            </p:cNvPr>
            <p:cNvSpPr/>
            <p:nvPr/>
          </p:nvSpPr>
          <p:spPr>
            <a:xfrm>
              <a:off x="8627496" y="3131535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柱 84">
              <a:extLst>
                <a:ext uri="{FF2B5EF4-FFF2-40B4-BE49-F238E27FC236}">
                  <a16:creationId xmlns:a16="http://schemas.microsoft.com/office/drawing/2014/main" id="{DA227815-13EF-4934-9DC8-D2D984C20291}"/>
                </a:ext>
              </a:extLst>
            </p:cNvPr>
            <p:cNvSpPr/>
            <p:nvPr/>
          </p:nvSpPr>
          <p:spPr>
            <a:xfrm>
              <a:off x="7799833" y="330009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柱 85">
              <a:extLst>
                <a:ext uri="{FF2B5EF4-FFF2-40B4-BE49-F238E27FC236}">
                  <a16:creationId xmlns:a16="http://schemas.microsoft.com/office/drawing/2014/main" id="{24C6FDB2-2AD5-440D-93E1-A19829F2C4BF}"/>
                </a:ext>
              </a:extLst>
            </p:cNvPr>
            <p:cNvSpPr/>
            <p:nvPr/>
          </p:nvSpPr>
          <p:spPr>
            <a:xfrm>
              <a:off x="7548711" y="306144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柱 86">
              <a:extLst>
                <a:ext uri="{FF2B5EF4-FFF2-40B4-BE49-F238E27FC236}">
                  <a16:creationId xmlns:a16="http://schemas.microsoft.com/office/drawing/2014/main" id="{895458EB-9F2A-49AA-8762-545857EAB28B}"/>
                </a:ext>
              </a:extLst>
            </p:cNvPr>
            <p:cNvSpPr/>
            <p:nvPr/>
          </p:nvSpPr>
          <p:spPr>
            <a:xfrm>
              <a:off x="8069942" y="3407335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柱 87">
              <a:extLst>
                <a:ext uri="{FF2B5EF4-FFF2-40B4-BE49-F238E27FC236}">
                  <a16:creationId xmlns:a16="http://schemas.microsoft.com/office/drawing/2014/main" id="{E704A9BB-A7B9-467E-84EB-C22D72E916EA}"/>
                </a:ext>
              </a:extLst>
            </p:cNvPr>
            <p:cNvSpPr/>
            <p:nvPr/>
          </p:nvSpPr>
          <p:spPr>
            <a:xfrm>
              <a:off x="8632325" y="3387332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柱 88">
              <a:extLst>
                <a:ext uri="{FF2B5EF4-FFF2-40B4-BE49-F238E27FC236}">
                  <a16:creationId xmlns:a16="http://schemas.microsoft.com/office/drawing/2014/main" id="{6DC186FA-A37C-422C-80C8-4A3883478F0F}"/>
                </a:ext>
              </a:extLst>
            </p:cNvPr>
            <p:cNvSpPr/>
            <p:nvPr/>
          </p:nvSpPr>
          <p:spPr>
            <a:xfrm>
              <a:off x="8924436" y="318311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柱 89">
              <a:extLst>
                <a:ext uri="{FF2B5EF4-FFF2-40B4-BE49-F238E27FC236}">
                  <a16:creationId xmlns:a16="http://schemas.microsoft.com/office/drawing/2014/main" id="{91ACD79E-588F-49F1-98F2-6600CD58410F}"/>
                </a:ext>
              </a:extLst>
            </p:cNvPr>
            <p:cNvSpPr/>
            <p:nvPr/>
          </p:nvSpPr>
          <p:spPr>
            <a:xfrm>
              <a:off x="9142829" y="306501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AE5F6A0-5D60-44C1-BFCE-66CEC9063CF8}"/>
              </a:ext>
            </a:extLst>
          </p:cNvPr>
          <p:cNvGrpSpPr/>
          <p:nvPr/>
        </p:nvGrpSpPr>
        <p:grpSpPr>
          <a:xfrm>
            <a:off x="6487119" y="2184433"/>
            <a:ext cx="1757289" cy="3689992"/>
            <a:chOff x="7544098" y="2417349"/>
            <a:chExt cx="1757289" cy="3689992"/>
          </a:xfrm>
        </p:grpSpPr>
        <p:sp>
          <p:nvSpPr>
            <p:cNvPr id="118" name="円柱 62">
              <a:extLst>
                <a:ext uri="{FF2B5EF4-FFF2-40B4-BE49-F238E27FC236}">
                  <a16:creationId xmlns:a16="http://schemas.microsoft.com/office/drawing/2014/main" id="{85858D83-7F3A-4C2B-9FE7-CD2C21E79757}"/>
                </a:ext>
              </a:extLst>
            </p:cNvPr>
            <p:cNvSpPr/>
            <p:nvPr/>
          </p:nvSpPr>
          <p:spPr>
            <a:xfrm>
              <a:off x="8334655" y="241734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柱 64">
              <a:extLst>
                <a:ext uri="{FF2B5EF4-FFF2-40B4-BE49-F238E27FC236}">
                  <a16:creationId xmlns:a16="http://schemas.microsoft.com/office/drawing/2014/main" id="{C95E8186-98E7-44B4-A942-6E27D75FD4E6}"/>
                </a:ext>
              </a:extLst>
            </p:cNvPr>
            <p:cNvSpPr/>
            <p:nvPr/>
          </p:nvSpPr>
          <p:spPr>
            <a:xfrm>
              <a:off x="8334654" y="31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柱 66">
              <a:extLst>
                <a:ext uri="{FF2B5EF4-FFF2-40B4-BE49-F238E27FC236}">
                  <a16:creationId xmlns:a16="http://schemas.microsoft.com/office/drawing/2014/main" id="{167DD01C-E122-485F-BA67-78B699EC40F7}"/>
                </a:ext>
              </a:extLst>
            </p:cNvPr>
            <p:cNvSpPr/>
            <p:nvPr/>
          </p:nvSpPr>
          <p:spPr>
            <a:xfrm>
              <a:off x="8069942" y="24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柱 67">
              <a:extLst>
                <a:ext uri="{FF2B5EF4-FFF2-40B4-BE49-F238E27FC236}">
                  <a16:creationId xmlns:a16="http://schemas.microsoft.com/office/drawing/2014/main" id="{49D5806C-8278-4FC8-8728-B34A7806E214}"/>
                </a:ext>
              </a:extLst>
            </p:cNvPr>
            <p:cNvSpPr/>
            <p:nvPr/>
          </p:nvSpPr>
          <p:spPr>
            <a:xfrm>
              <a:off x="7807020" y="260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柱 70">
              <a:extLst>
                <a:ext uri="{FF2B5EF4-FFF2-40B4-BE49-F238E27FC236}">
                  <a16:creationId xmlns:a16="http://schemas.microsoft.com/office/drawing/2014/main" id="{AFB330F9-81FF-4B88-8F8D-0710E7CDA4D6}"/>
                </a:ext>
              </a:extLst>
            </p:cNvPr>
            <p:cNvSpPr/>
            <p:nvPr/>
          </p:nvSpPr>
          <p:spPr>
            <a:xfrm>
              <a:off x="8885804" y="260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柱 71">
              <a:extLst>
                <a:ext uri="{FF2B5EF4-FFF2-40B4-BE49-F238E27FC236}">
                  <a16:creationId xmlns:a16="http://schemas.microsoft.com/office/drawing/2014/main" id="{DE81C4C0-5BB5-40CA-A97E-0BC21D004881}"/>
                </a:ext>
              </a:extLst>
            </p:cNvPr>
            <p:cNvSpPr/>
            <p:nvPr/>
          </p:nvSpPr>
          <p:spPr>
            <a:xfrm>
              <a:off x="8622882" y="24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柱 72">
              <a:extLst>
                <a:ext uri="{FF2B5EF4-FFF2-40B4-BE49-F238E27FC236}">
                  <a16:creationId xmlns:a16="http://schemas.microsoft.com/office/drawing/2014/main" id="{966978FA-62D0-47D9-8316-E31753ACC571}"/>
                </a:ext>
              </a:extLst>
            </p:cNvPr>
            <p:cNvSpPr/>
            <p:nvPr/>
          </p:nvSpPr>
          <p:spPr>
            <a:xfrm>
              <a:off x="8342750" y="272365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柱 73">
              <a:extLst>
                <a:ext uri="{FF2B5EF4-FFF2-40B4-BE49-F238E27FC236}">
                  <a16:creationId xmlns:a16="http://schemas.microsoft.com/office/drawing/2014/main" id="{9EFD9773-4966-46C0-94AD-2F8BBE47C6C8}"/>
                </a:ext>
              </a:extLst>
            </p:cNvPr>
            <p:cNvSpPr/>
            <p:nvPr/>
          </p:nvSpPr>
          <p:spPr>
            <a:xfrm>
              <a:off x="8622882" y="28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柱 74">
              <a:extLst>
                <a:ext uri="{FF2B5EF4-FFF2-40B4-BE49-F238E27FC236}">
                  <a16:creationId xmlns:a16="http://schemas.microsoft.com/office/drawing/2014/main" id="{3E553589-64A2-4B27-87C1-318112B6F6E1}"/>
                </a:ext>
              </a:extLst>
            </p:cNvPr>
            <p:cNvSpPr/>
            <p:nvPr/>
          </p:nvSpPr>
          <p:spPr>
            <a:xfrm>
              <a:off x="9138039" y="272365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柱 75">
              <a:extLst>
                <a:ext uri="{FF2B5EF4-FFF2-40B4-BE49-F238E27FC236}">
                  <a16:creationId xmlns:a16="http://schemas.microsoft.com/office/drawing/2014/main" id="{F90E6245-D73B-4719-947D-CE5F24CE3285}"/>
                </a:ext>
              </a:extLst>
            </p:cNvPr>
            <p:cNvSpPr/>
            <p:nvPr/>
          </p:nvSpPr>
          <p:spPr>
            <a:xfrm>
              <a:off x="7544098" y="272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柱 76">
              <a:extLst>
                <a:ext uri="{FF2B5EF4-FFF2-40B4-BE49-F238E27FC236}">
                  <a16:creationId xmlns:a16="http://schemas.microsoft.com/office/drawing/2014/main" id="{53477511-BF99-484E-A347-CD3AB219034B}"/>
                </a:ext>
              </a:extLst>
            </p:cNvPr>
            <p:cNvSpPr/>
            <p:nvPr/>
          </p:nvSpPr>
          <p:spPr>
            <a:xfrm>
              <a:off x="8069942" y="27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柱 77">
              <a:extLst>
                <a:ext uri="{FF2B5EF4-FFF2-40B4-BE49-F238E27FC236}">
                  <a16:creationId xmlns:a16="http://schemas.microsoft.com/office/drawing/2014/main" id="{6D55FD92-A135-4A69-A9BD-B9B3866235D1}"/>
                </a:ext>
              </a:extLst>
            </p:cNvPr>
            <p:cNvSpPr/>
            <p:nvPr/>
          </p:nvSpPr>
          <p:spPr>
            <a:xfrm>
              <a:off x="8342750" y="306501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柱 78">
              <a:extLst>
                <a:ext uri="{FF2B5EF4-FFF2-40B4-BE49-F238E27FC236}">
                  <a16:creationId xmlns:a16="http://schemas.microsoft.com/office/drawing/2014/main" id="{8E001D05-5835-4A86-B9F6-74A5C0092898}"/>
                </a:ext>
              </a:extLst>
            </p:cNvPr>
            <p:cNvSpPr/>
            <p:nvPr/>
          </p:nvSpPr>
          <p:spPr>
            <a:xfrm>
              <a:off x="8924437" y="290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柱 79">
              <a:extLst>
                <a:ext uri="{FF2B5EF4-FFF2-40B4-BE49-F238E27FC236}">
                  <a16:creationId xmlns:a16="http://schemas.microsoft.com/office/drawing/2014/main" id="{33D67879-D2B1-4406-9D27-A9BA9BD91C4D}"/>
                </a:ext>
              </a:extLst>
            </p:cNvPr>
            <p:cNvSpPr/>
            <p:nvPr/>
          </p:nvSpPr>
          <p:spPr>
            <a:xfrm>
              <a:off x="7807019" y="28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柱 80">
              <a:extLst>
                <a:ext uri="{FF2B5EF4-FFF2-40B4-BE49-F238E27FC236}">
                  <a16:creationId xmlns:a16="http://schemas.microsoft.com/office/drawing/2014/main" id="{D10FE641-D6D2-4FA1-A8A7-9368D7219586}"/>
                </a:ext>
              </a:extLst>
            </p:cNvPr>
            <p:cNvSpPr/>
            <p:nvPr/>
          </p:nvSpPr>
          <p:spPr>
            <a:xfrm>
              <a:off x="7810277" y="310130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柱 81">
              <a:extLst>
                <a:ext uri="{FF2B5EF4-FFF2-40B4-BE49-F238E27FC236}">
                  <a16:creationId xmlns:a16="http://schemas.microsoft.com/office/drawing/2014/main" id="{4BDEA96C-58AB-45A7-8423-930AEFD8B1B7}"/>
                </a:ext>
              </a:extLst>
            </p:cNvPr>
            <p:cNvSpPr/>
            <p:nvPr/>
          </p:nvSpPr>
          <p:spPr>
            <a:xfrm>
              <a:off x="8069942" y="310130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柱 82">
              <a:extLst>
                <a:ext uri="{FF2B5EF4-FFF2-40B4-BE49-F238E27FC236}">
                  <a16:creationId xmlns:a16="http://schemas.microsoft.com/office/drawing/2014/main" id="{477B549E-871A-4D95-9D8A-EE5DD95E9887}"/>
                </a:ext>
              </a:extLst>
            </p:cNvPr>
            <p:cNvSpPr/>
            <p:nvPr/>
          </p:nvSpPr>
          <p:spPr>
            <a:xfrm>
              <a:off x="8334653" y="3387332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柱 83">
              <a:extLst>
                <a:ext uri="{FF2B5EF4-FFF2-40B4-BE49-F238E27FC236}">
                  <a16:creationId xmlns:a16="http://schemas.microsoft.com/office/drawing/2014/main" id="{E549B8CC-EFF6-4CB9-8D85-5A05EF5C70DA}"/>
                </a:ext>
              </a:extLst>
            </p:cNvPr>
            <p:cNvSpPr/>
            <p:nvPr/>
          </p:nvSpPr>
          <p:spPr>
            <a:xfrm>
              <a:off x="8627496" y="3131535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柱 84">
              <a:extLst>
                <a:ext uri="{FF2B5EF4-FFF2-40B4-BE49-F238E27FC236}">
                  <a16:creationId xmlns:a16="http://schemas.microsoft.com/office/drawing/2014/main" id="{1B5FD548-397A-4458-8A38-1B09081900E7}"/>
                </a:ext>
              </a:extLst>
            </p:cNvPr>
            <p:cNvSpPr/>
            <p:nvPr/>
          </p:nvSpPr>
          <p:spPr>
            <a:xfrm>
              <a:off x="7799833" y="330009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柱 85">
              <a:extLst>
                <a:ext uri="{FF2B5EF4-FFF2-40B4-BE49-F238E27FC236}">
                  <a16:creationId xmlns:a16="http://schemas.microsoft.com/office/drawing/2014/main" id="{BAC66751-A4C1-49F6-9EE3-5B67A2A9EC46}"/>
                </a:ext>
              </a:extLst>
            </p:cNvPr>
            <p:cNvSpPr/>
            <p:nvPr/>
          </p:nvSpPr>
          <p:spPr>
            <a:xfrm>
              <a:off x="7548711" y="306144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柱 86">
              <a:extLst>
                <a:ext uri="{FF2B5EF4-FFF2-40B4-BE49-F238E27FC236}">
                  <a16:creationId xmlns:a16="http://schemas.microsoft.com/office/drawing/2014/main" id="{722E4F05-0A3D-4398-B6F7-6626C2873D03}"/>
                </a:ext>
              </a:extLst>
            </p:cNvPr>
            <p:cNvSpPr/>
            <p:nvPr/>
          </p:nvSpPr>
          <p:spPr>
            <a:xfrm>
              <a:off x="8069942" y="3407335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柱 87">
              <a:extLst>
                <a:ext uri="{FF2B5EF4-FFF2-40B4-BE49-F238E27FC236}">
                  <a16:creationId xmlns:a16="http://schemas.microsoft.com/office/drawing/2014/main" id="{794E611F-369A-4703-BA80-3C061D632667}"/>
                </a:ext>
              </a:extLst>
            </p:cNvPr>
            <p:cNvSpPr/>
            <p:nvPr/>
          </p:nvSpPr>
          <p:spPr>
            <a:xfrm>
              <a:off x="8632325" y="3387332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柱 88">
              <a:extLst>
                <a:ext uri="{FF2B5EF4-FFF2-40B4-BE49-F238E27FC236}">
                  <a16:creationId xmlns:a16="http://schemas.microsoft.com/office/drawing/2014/main" id="{08BA2CFA-BCCC-47C0-953D-87E7DAA0F8C4}"/>
                </a:ext>
              </a:extLst>
            </p:cNvPr>
            <p:cNvSpPr/>
            <p:nvPr/>
          </p:nvSpPr>
          <p:spPr>
            <a:xfrm>
              <a:off x="8924436" y="318311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柱 89">
              <a:extLst>
                <a:ext uri="{FF2B5EF4-FFF2-40B4-BE49-F238E27FC236}">
                  <a16:creationId xmlns:a16="http://schemas.microsoft.com/office/drawing/2014/main" id="{088C8DEC-BE94-4FA5-913F-B34C26FD6340}"/>
                </a:ext>
              </a:extLst>
            </p:cNvPr>
            <p:cNvSpPr/>
            <p:nvPr/>
          </p:nvSpPr>
          <p:spPr>
            <a:xfrm>
              <a:off x="9142829" y="306501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0472641-464A-4D23-A493-BEF13D1B5985}"/>
              </a:ext>
            </a:extLst>
          </p:cNvPr>
          <p:cNvGrpSpPr/>
          <p:nvPr/>
        </p:nvGrpSpPr>
        <p:grpSpPr>
          <a:xfrm>
            <a:off x="5485638" y="3103119"/>
            <a:ext cx="1757289" cy="3689992"/>
            <a:chOff x="7544098" y="2417349"/>
            <a:chExt cx="1757289" cy="3689992"/>
          </a:xfrm>
        </p:grpSpPr>
        <p:sp>
          <p:nvSpPr>
            <p:cNvPr id="143" name="円柱 62">
              <a:extLst>
                <a:ext uri="{FF2B5EF4-FFF2-40B4-BE49-F238E27FC236}">
                  <a16:creationId xmlns:a16="http://schemas.microsoft.com/office/drawing/2014/main" id="{BFC87A34-9549-44B8-80EF-A6FBBBE40537}"/>
                </a:ext>
              </a:extLst>
            </p:cNvPr>
            <p:cNvSpPr/>
            <p:nvPr/>
          </p:nvSpPr>
          <p:spPr>
            <a:xfrm>
              <a:off x="8334655" y="241734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柱 64">
              <a:extLst>
                <a:ext uri="{FF2B5EF4-FFF2-40B4-BE49-F238E27FC236}">
                  <a16:creationId xmlns:a16="http://schemas.microsoft.com/office/drawing/2014/main" id="{C56D190C-0644-4F1F-9A72-C767C6F9512E}"/>
                </a:ext>
              </a:extLst>
            </p:cNvPr>
            <p:cNvSpPr/>
            <p:nvPr/>
          </p:nvSpPr>
          <p:spPr>
            <a:xfrm>
              <a:off x="8334654" y="31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柱 66">
              <a:extLst>
                <a:ext uri="{FF2B5EF4-FFF2-40B4-BE49-F238E27FC236}">
                  <a16:creationId xmlns:a16="http://schemas.microsoft.com/office/drawing/2014/main" id="{794E8711-8068-49EF-AB2C-B793C9B7B38C}"/>
                </a:ext>
              </a:extLst>
            </p:cNvPr>
            <p:cNvSpPr/>
            <p:nvPr/>
          </p:nvSpPr>
          <p:spPr>
            <a:xfrm>
              <a:off x="8069942" y="24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柱 67">
              <a:extLst>
                <a:ext uri="{FF2B5EF4-FFF2-40B4-BE49-F238E27FC236}">
                  <a16:creationId xmlns:a16="http://schemas.microsoft.com/office/drawing/2014/main" id="{A40C15C5-8297-4BDB-B0A3-4E234F6F5C0D}"/>
                </a:ext>
              </a:extLst>
            </p:cNvPr>
            <p:cNvSpPr/>
            <p:nvPr/>
          </p:nvSpPr>
          <p:spPr>
            <a:xfrm>
              <a:off x="7807020" y="260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柱 70">
              <a:extLst>
                <a:ext uri="{FF2B5EF4-FFF2-40B4-BE49-F238E27FC236}">
                  <a16:creationId xmlns:a16="http://schemas.microsoft.com/office/drawing/2014/main" id="{40D201BF-752B-4690-9348-1741FBB22340}"/>
                </a:ext>
              </a:extLst>
            </p:cNvPr>
            <p:cNvSpPr/>
            <p:nvPr/>
          </p:nvSpPr>
          <p:spPr>
            <a:xfrm>
              <a:off x="8885804" y="260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柱 71">
              <a:extLst>
                <a:ext uri="{FF2B5EF4-FFF2-40B4-BE49-F238E27FC236}">
                  <a16:creationId xmlns:a16="http://schemas.microsoft.com/office/drawing/2014/main" id="{EBF2A805-68B0-4C39-B0D9-1AB94CE47A34}"/>
                </a:ext>
              </a:extLst>
            </p:cNvPr>
            <p:cNvSpPr/>
            <p:nvPr/>
          </p:nvSpPr>
          <p:spPr>
            <a:xfrm>
              <a:off x="8622882" y="24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柱 72">
              <a:extLst>
                <a:ext uri="{FF2B5EF4-FFF2-40B4-BE49-F238E27FC236}">
                  <a16:creationId xmlns:a16="http://schemas.microsoft.com/office/drawing/2014/main" id="{DA6BE258-1678-4DC1-BC6F-7EE27C955E5C}"/>
                </a:ext>
              </a:extLst>
            </p:cNvPr>
            <p:cNvSpPr/>
            <p:nvPr/>
          </p:nvSpPr>
          <p:spPr>
            <a:xfrm>
              <a:off x="8342750" y="272365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柱 73">
              <a:extLst>
                <a:ext uri="{FF2B5EF4-FFF2-40B4-BE49-F238E27FC236}">
                  <a16:creationId xmlns:a16="http://schemas.microsoft.com/office/drawing/2014/main" id="{2A283FCB-ED94-4178-8CBF-433876DF5AAB}"/>
                </a:ext>
              </a:extLst>
            </p:cNvPr>
            <p:cNvSpPr/>
            <p:nvPr/>
          </p:nvSpPr>
          <p:spPr>
            <a:xfrm>
              <a:off x="8622882" y="28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柱 74">
              <a:extLst>
                <a:ext uri="{FF2B5EF4-FFF2-40B4-BE49-F238E27FC236}">
                  <a16:creationId xmlns:a16="http://schemas.microsoft.com/office/drawing/2014/main" id="{C8B03C31-97F5-44B2-8B9D-0218741F308A}"/>
                </a:ext>
              </a:extLst>
            </p:cNvPr>
            <p:cNvSpPr/>
            <p:nvPr/>
          </p:nvSpPr>
          <p:spPr>
            <a:xfrm>
              <a:off x="9138039" y="272365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柱 75">
              <a:extLst>
                <a:ext uri="{FF2B5EF4-FFF2-40B4-BE49-F238E27FC236}">
                  <a16:creationId xmlns:a16="http://schemas.microsoft.com/office/drawing/2014/main" id="{9676965C-E9CF-4B91-8C40-837DBA22CBC7}"/>
                </a:ext>
              </a:extLst>
            </p:cNvPr>
            <p:cNvSpPr/>
            <p:nvPr/>
          </p:nvSpPr>
          <p:spPr>
            <a:xfrm>
              <a:off x="7544098" y="272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柱 76">
              <a:extLst>
                <a:ext uri="{FF2B5EF4-FFF2-40B4-BE49-F238E27FC236}">
                  <a16:creationId xmlns:a16="http://schemas.microsoft.com/office/drawing/2014/main" id="{65C4B763-BDAC-4007-AA72-60CDE7D7D899}"/>
                </a:ext>
              </a:extLst>
            </p:cNvPr>
            <p:cNvSpPr/>
            <p:nvPr/>
          </p:nvSpPr>
          <p:spPr>
            <a:xfrm>
              <a:off x="8069942" y="278733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柱 77">
              <a:extLst>
                <a:ext uri="{FF2B5EF4-FFF2-40B4-BE49-F238E27FC236}">
                  <a16:creationId xmlns:a16="http://schemas.microsoft.com/office/drawing/2014/main" id="{A734949A-2B48-4B7E-AFE2-26A4EE0D1BE8}"/>
                </a:ext>
              </a:extLst>
            </p:cNvPr>
            <p:cNvSpPr/>
            <p:nvPr/>
          </p:nvSpPr>
          <p:spPr>
            <a:xfrm>
              <a:off x="8342750" y="306501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円柱 78">
              <a:extLst>
                <a:ext uri="{FF2B5EF4-FFF2-40B4-BE49-F238E27FC236}">
                  <a16:creationId xmlns:a16="http://schemas.microsoft.com/office/drawing/2014/main" id="{1928F112-EF23-4A16-A964-25C4AF78CE9C}"/>
                </a:ext>
              </a:extLst>
            </p:cNvPr>
            <p:cNvSpPr/>
            <p:nvPr/>
          </p:nvSpPr>
          <p:spPr>
            <a:xfrm>
              <a:off x="8924437" y="290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柱 79">
              <a:extLst>
                <a:ext uri="{FF2B5EF4-FFF2-40B4-BE49-F238E27FC236}">
                  <a16:creationId xmlns:a16="http://schemas.microsoft.com/office/drawing/2014/main" id="{FE8C521D-AAE8-4BA8-A84F-9DE0B1A91E4F}"/>
                </a:ext>
              </a:extLst>
            </p:cNvPr>
            <p:cNvSpPr/>
            <p:nvPr/>
          </p:nvSpPr>
          <p:spPr>
            <a:xfrm>
              <a:off x="7807019" y="2847331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柱 80">
              <a:extLst>
                <a:ext uri="{FF2B5EF4-FFF2-40B4-BE49-F238E27FC236}">
                  <a16:creationId xmlns:a16="http://schemas.microsoft.com/office/drawing/2014/main" id="{8B52E9B0-02D7-4608-87CF-A5536F48A4DD}"/>
                </a:ext>
              </a:extLst>
            </p:cNvPr>
            <p:cNvSpPr/>
            <p:nvPr/>
          </p:nvSpPr>
          <p:spPr>
            <a:xfrm>
              <a:off x="7810277" y="310130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柱 81">
              <a:extLst>
                <a:ext uri="{FF2B5EF4-FFF2-40B4-BE49-F238E27FC236}">
                  <a16:creationId xmlns:a16="http://schemas.microsoft.com/office/drawing/2014/main" id="{A3F8EA16-944A-4272-8455-351F3B1F5F5F}"/>
                </a:ext>
              </a:extLst>
            </p:cNvPr>
            <p:cNvSpPr/>
            <p:nvPr/>
          </p:nvSpPr>
          <p:spPr>
            <a:xfrm>
              <a:off x="8069942" y="310130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円柱 82">
              <a:extLst>
                <a:ext uri="{FF2B5EF4-FFF2-40B4-BE49-F238E27FC236}">
                  <a16:creationId xmlns:a16="http://schemas.microsoft.com/office/drawing/2014/main" id="{2033D195-F0F4-4F3B-8B84-7CCB64DB3F88}"/>
                </a:ext>
              </a:extLst>
            </p:cNvPr>
            <p:cNvSpPr/>
            <p:nvPr/>
          </p:nvSpPr>
          <p:spPr>
            <a:xfrm>
              <a:off x="8334653" y="3387332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円柱 83">
              <a:extLst>
                <a:ext uri="{FF2B5EF4-FFF2-40B4-BE49-F238E27FC236}">
                  <a16:creationId xmlns:a16="http://schemas.microsoft.com/office/drawing/2014/main" id="{E9CE8200-62A7-480E-95BC-C58587E29C8B}"/>
                </a:ext>
              </a:extLst>
            </p:cNvPr>
            <p:cNvSpPr/>
            <p:nvPr/>
          </p:nvSpPr>
          <p:spPr>
            <a:xfrm>
              <a:off x="8627496" y="3131535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円柱 84">
              <a:extLst>
                <a:ext uri="{FF2B5EF4-FFF2-40B4-BE49-F238E27FC236}">
                  <a16:creationId xmlns:a16="http://schemas.microsoft.com/office/drawing/2014/main" id="{D954DC05-B2B4-4E0A-90C4-D8B49BA7EFF3}"/>
                </a:ext>
              </a:extLst>
            </p:cNvPr>
            <p:cNvSpPr/>
            <p:nvPr/>
          </p:nvSpPr>
          <p:spPr>
            <a:xfrm>
              <a:off x="7799833" y="3300090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柱 85">
              <a:extLst>
                <a:ext uri="{FF2B5EF4-FFF2-40B4-BE49-F238E27FC236}">
                  <a16:creationId xmlns:a16="http://schemas.microsoft.com/office/drawing/2014/main" id="{F7A6CE7B-BEDE-40E9-88C1-B6105EB33C70}"/>
                </a:ext>
              </a:extLst>
            </p:cNvPr>
            <p:cNvSpPr/>
            <p:nvPr/>
          </p:nvSpPr>
          <p:spPr>
            <a:xfrm>
              <a:off x="7548711" y="3061444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柱 86">
              <a:extLst>
                <a:ext uri="{FF2B5EF4-FFF2-40B4-BE49-F238E27FC236}">
                  <a16:creationId xmlns:a16="http://schemas.microsoft.com/office/drawing/2014/main" id="{B1F11DF2-1EC0-41CC-8A22-20BFB679670C}"/>
                </a:ext>
              </a:extLst>
            </p:cNvPr>
            <p:cNvSpPr/>
            <p:nvPr/>
          </p:nvSpPr>
          <p:spPr>
            <a:xfrm>
              <a:off x="8069942" y="3407335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円柱 87">
              <a:extLst>
                <a:ext uri="{FF2B5EF4-FFF2-40B4-BE49-F238E27FC236}">
                  <a16:creationId xmlns:a16="http://schemas.microsoft.com/office/drawing/2014/main" id="{3B50A7F1-3DCD-4518-8BCE-7F26A1B3AE4B}"/>
                </a:ext>
              </a:extLst>
            </p:cNvPr>
            <p:cNvSpPr/>
            <p:nvPr/>
          </p:nvSpPr>
          <p:spPr>
            <a:xfrm>
              <a:off x="8632325" y="3387332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柱 88">
              <a:extLst>
                <a:ext uri="{FF2B5EF4-FFF2-40B4-BE49-F238E27FC236}">
                  <a16:creationId xmlns:a16="http://schemas.microsoft.com/office/drawing/2014/main" id="{78382FEE-BD50-43D5-BFC9-EE7F444901F9}"/>
                </a:ext>
              </a:extLst>
            </p:cNvPr>
            <p:cNvSpPr/>
            <p:nvPr/>
          </p:nvSpPr>
          <p:spPr>
            <a:xfrm>
              <a:off x="8924436" y="3183113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柱 89">
              <a:extLst>
                <a:ext uri="{FF2B5EF4-FFF2-40B4-BE49-F238E27FC236}">
                  <a16:creationId xmlns:a16="http://schemas.microsoft.com/office/drawing/2014/main" id="{6B0C88B2-DFF6-472D-B6E5-B9F0025B3C65}"/>
                </a:ext>
              </a:extLst>
            </p:cNvPr>
            <p:cNvSpPr/>
            <p:nvPr/>
          </p:nvSpPr>
          <p:spPr>
            <a:xfrm>
              <a:off x="9142829" y="3065019"/>
              <a:ext cx="158558" cy="2700006"/>
            </a:xfrm>
            <a:prstGeom prst="can">
              <a:avLst/>
            </a:prstGeom>
            <a:gradFill flip="none" rotWithShape="1">
              <a:gsLst>
                <a:gs pos="0">
                  <a:srgbClr val="00B0F0">
                    <a:lumMod val="69000"/>
                  </a:srgbClr>
                </a:gs>
                <a:gs pos="50000">
                  <a:srgbClr val="00B0F0">
                    <a:lumMod val="93000"/>
                    <a:lumOff val="7000"/>
                  </a:srgbClr>
                </a:gs>
                <a:gs pos="100000">
                  <a:srgbClr val="00B0F0">
                    <a:lumMod val="69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59">
            <a:extLst>
              <a:ext uri="{FF2B5EF4-FFF2-40B4-BE49-F238E27FC236}">
                <a16:creationId xmlns:a16="http://schemas.microsoft.com/office/drawing/2014/main" id="{B4B07152-0FDA-468F-87FE-749D45768FAE}"/>
              </a:ext>
            </a:extLst>
          </p:cNvPr>
          <p:cNvGrpSpPr/>
          <p:nvPr/>
        </p:nvGrpSpPr>
        <p:grpSpPr>
          <a:xfrm>
            <a:off x="3574148" y="2628129"/>
            <a:ext cx="2319266" cy="3689992"/>
            <a:chOff x="-1808208" y="992746"/>
            <a:chExt cx="2540766" cy="4428472"/>
          </a:xfrm>
        </p:grpSpPr>
        <p:grpSp>
          <p:nvGrpSpPr>
            <p:cNvPr id="8" name="グループ化 60">
              <a:extLst>
                <a:ext uri="{FF2B5EF4-FFF2-40B4-BE49-F238E27FC236}">
                  <a16:creationId xmlns:a16="http://schemas.microsoft.com/office/drawing/2014/main" id="{2EA177B3-F88B-47DB-BE78-6E2B7B8BF406}"/>
                </a:ext>
              </a:extLst>
            </p:cNvPr>
            <p:cNvGrpSpPr/>
            <p:nvPr/>
          </p:nvGrpSpPr>
          <p:grpSpPr>
            <a:xfrm>
              <a:off x="-1457367" y="992746"/>
              <a:ext cx="1925118" cy="4428472"/>
              <a:chOff x="-1457367" y="992746"/>
              <a:chExt cx="1925118" cy="4428472"/>
            </a:xfrm>
          </p:grpSpPr>
          <p:sp>
            <p:nvSpPr>
              <p:cNvPr id="10" name="円柱 62">
                <a:extLst>
                  <a:ext uri="{FF2B5EF4-FFF2-40B4-BE49-F238E27FC236}">
                    <a16:creationId xmlns:a16="http://schemas.microsoft.com/office/drawing/2014/main" id="{FAC49FDE-A702-47FE-9D1E-122C1FDA3344}"/>
                  </a:ext>
                </a:extLst>
              </p:cNvPr>
              <p:cNvSpPr/>
              <p:nvPr/>
            </p:nvSpPr>
            <p:spPr>
              <a:xfrm>
                <a:off x="-591308" y="992746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柱 64">
                <a:extLst>
                  <a:ext uri="{FF2B5EF4-FFF2-40B4-BE49-F238E27FC236}">
                    <a16:creationId xmlns:a16="http://schemas.microsoft.com/office/drawing/2014/main" id="{08009A6D-B5E6-4E4D-AC08-2F57236AC54F}"/>
                  </a:ext>
                </a:extLst>
              </p:cNvPr>
              <p:cNvSpPr/>
              <p:nvPr/>
            </p:nvSpPr>
            <p:spPr>
              <a:xfrm>
                <a:off x="-591309" y="186882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柱 66">
                <a:extLst>
                  <a:ext uri="{FF2B5EF4-FFF2-40B4-BE49-F238E27FC236}">
                    <a16:creationId xmlns:a16="http://schemas.microsoft.com/office/drawing/2014/main" id="{780312BF-C96F-4B88-B355-71DCD213968E}"/>
                  </a:ext>
                </a:extLst>
              </p:cNvPr>
              <p:cNvSpPr/>
              <p:nvPr/>
            </p:nvSpPr>
            <p:spPr>
              <a:xfrm>
                <a:off x="-881303" y="107673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柱 67">
                <a:extLst>
                  <a:ext uri="{FF2B5EF4-FFF2-40B4-BE49-F238E27FC236}">
                    <a16:creationId xmlns:a16="http://schemas.microsoft.com/office/drawing/2014/main" id="{54FB5658-6D7E-47BD-91FC-CC26BC001AA5}"/>
                  </a:ext>
                </a:extLst>
              </p:cNvPr>
              <p:cNvSpPr/>
              <p:nvPr/>
            </p:nvSpPr>
            <p:spPr>
              <a:xfrm>
                <a:off x="-1169335" y="122074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柱 70">
                <a:extLst>
                  <a:ext uri="{FF2B5EF4-FFF2-40B4-BE49-F238E27FC236}">
                    <a16:creationId xmlns:a16="http://schemas.microsoft.com/office/drawing/2014/main" id="{755581EE-0935-47F6-9FB6-F72CFF70DB39}"/>
                  </a:ext>
                </a:extLst>
              </p:cNvPr>
              <p:cNvSpPr/>
              <p:nvPr/>
            </p:nvSpPr>
            <p:spPr>
              <a:xfrm>
                <a:off x="12478" y="122074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柱 71">
                <a:extLst>
                  <a:ext uri="{FF2B5EF4-FFF2-40B4-BE49-F238E27FC236}">
                    <a16:creationId xmlns:a16="http://schemas.microsoft.com/office/drawing/2014/main" id="{9B28315F-C86C-4453-A4ED-2C5134E0516E}"/>
                  </a:ext>
                </a:extLst>
              </p:cNvPr>
              <p:cNvSpPr/>
              <p:nvPr/>
            </p:nvSpPr>
            <p:spPr>
              <a:xfrm>
                <a:off x="-275554" y="107673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柱 72">
                <a:extLst>
                  <a:ext uri="{FF2B5EF4-FFF2-40B4-BE49-F238E27FC236}">
                    <a16:creationId xmlns:a16="http://schemas.microsoft.com/office/drawing/2014/main" id="{C5AF5440-B5FA-4CE3-B1F2-5EBAD1B953FF}"/>
                  </a:ext>
                </a:extLst>
              </p:cNvPr>
              <p:cNvSpPr/>
              <p:nvPr/>
            </p:nvSpPr>
            <p:spPr>
              <a:xfrm>
                <a:off x="-582440" y="13603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柱 73">
                <a:extLst>
                  <a:ext uri="{FF2B5EF4-FFF2-40B4-BE49-F238E27FC236}">
                    <a16:creationId xmlns:a16="http://schemas.microsoft.com/office/drawing/2014/main" id="{C1013142-EFAE-4B41-8635-0EC613622D6E}"/>
                  </a:ext>
                </a:extLst>
              </p:cNvPr>
              <p:cNvSpPr/>
              <p:nvPr/>
            </p:nvSpPr>
            <p:spPr>
              <a:xfrm>
                <a:off x="-275554" y="15087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柱 74">
                <a:extLst>
                  <a:ext uri="{FF2B5EF4-FFF2-40B4-BE49-F238E27FC236}">
                    <a16:creationId xmlns:a16="http://schemas.microsoft.com/office/drawing/2014/main" id="{8923BD35-8AE3-4CBD-B310-4F23EB1A965B}"/>
                  </a:ext>
                </a:extLst>
              </p:cNvPr>
              <p:cNvSpPr/>
              <p:nvPr/>
            </p:nvSpPr>
            <p:spPr>
              <a:xfrm>
                <a:off x="288802" y="13603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柱 75">
                <a:extLst>
                  <a:ext uri="{FF2B5EF4-FFF2-40B4-BE49-F238E27FC236}">
                    <a16:creationId xmlns:a16="http://schemas.microsoft.com/office/drawing/2014/main" id="{8191EF9A-7414-4997-8244-77200BD39D9B}"/>
                  </a:ext>
                </a:extLst>
              </p:cNvPr>
              <p:cNvSpPr/>
              <p:nvPr/>
            </p:nvSpPr>
            <p:spPr>
              <a:xfrm>
                <a:off x="-1457367" y="1364764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柱 76">
                <a:extLst>
                  <a:ext uri="{FF2B5EF4-FFF2-40B4-BE49-F238E27FC236}">
                    <a16:creationId xmlns:a16="http://schemas.microsoft.com/office/drawing/2014/main" id="{DC02ACE5-D710-4E24-B522-F18C5A392D8E}"/>
                  </a:ext>
                </a:extLst>
              </p:cNvPr>
              <p:cNvSpPr/>
              <p:nvPr/>
            </p:nvSpPr>
            <p:spPr>
              <a:xfrm>
                <a:off x="-881303" y="143677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柱 77">
                <a:extLst>
                  <a:ext uri="{FF2B5EF4-FFF2-40B4-BE49-F238E27FC236}">
                    <a16:creationId xmlns:a16="http://schemas.microsoft.com/office/drawing/2014/main" id="{A199547F-3E8B-49A8-ABD0-4C5B21AEA8E1}"/>
                  </a:ext>
                </a:extLst>
              </p:cNvPr>
              <p:cNvSpPr/>
              <p:nvPr/>
            </p:nvSpPr>
            <p:spPr>
              <a:xfrm>
                <a:off x="-582440" y="1770035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柱 78">
                <a:extLst>
                  <a:ext uri="{FF2B5EF4-FFF2-40B4-BE49-F238E27FC236}">
                    <a16:creationId xmlns:a16="http://schemas.microsoft.com/office/drawing/2014/main" id="{EED2AB4C-016E-44B4-938D-9CBCC5CB7987}"/>
                  </a:ext>
                </a:extLst>
              </p:cNvPr>
              <p:cNvSpPr/>
              <p:nvPr/>
            </p:nvSpPr>
            <p:spPr>
              <a:xfrm>
                <a:off x="54801" y="158078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柱 79">
                <a:extLst>
                  <a:ext uri="{FF2B5EF4-FFF2-40B4-BE49-F238E27FC236}">
                    <a16:creationId xmlns:a16="http://schemas.microsoft.com/office/drawing/2014/main" id="{0EB37C60-7FD6-4733-B74A-53AE41F57B06}"/>
                  </a:ext>
                </a:extLst>
              </p:cNvPr>
              <p:cNvSpPr/>
              <p:nvPr/>
            </p:nvSpPr>
            <p:spPr>
              <a:xfrm>
                <a:off x="-1169336" y="15087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柱 80">
                <a:extLst>
                  <a:ext uri="{FF2B5EF4-FFF2-40B4-BE49-F238E27FC236}">
                    <a16:creationId xmlns:a16="http://schemas.microsoft.com/office/drawing/2014/main" id="{ECA71A44-4741-4FC8-92AC-CF2B36D157A3}"/>
                  </a:ext>
                </a:extLst>
              </p:cNvPr>
              <p:cNvSpPr/>
              <p:nvPr/>
            </p:nvSpPr>
            <p:spPr>
              <a:xfrm>
                <a:off x="-1165767" y="18135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柱 81">
                <a:extLst>
                  <a:ext uri="{FF2B5EF4-FFF2-40B4-BE49-F238E27FC236}">
                    <a16:creationId xmlns:a16="http://schemas.microsoft.com/office/drawing/2014/main" id="{7551DEE1-CE84-47BF-9A71-DEF206EBC2C8}"/>
                  </a:ext>
                </a:extLst>
              </p:cNvPr>
              <p:cNvSpPr/>
              <p:nvPr/>
            </p:nvSpPr>
            <p:spPr>
              <a:xfrm>
                <a:off x="-881303" y="18135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柱 82">
                <a:extLst>
                  <a:ext uri="{FF2B5EF4-FFF2-40B4-BE49-F238E27FC236}">
                    <a16:creationId xmlns:a16="http://schemas.microsoft.com/office/drawing/2014/main" id="{730DD672-22C9-47C0-82C9-0384C3CF08B4}"/>
                  </a:ext>
                </a:extLst>
              </p:cNvPr>
              <p:cNvSpPr/>
              <p:nvPr/>
            </p:nvSpPr>
            <p:spPr>
              <a:xfrm>
                <a:off x="-591310" y="21568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柱 83">
                <a:extLst>
                  <a:ext uri="{FF2B5EF4-FFF2-40B4-BE49-F238E27FC236}">
                    <a16:creationId xmlns:a16="http://schemas.microsoft.com/office/drawing/2014/main" id="{DF2C5D18-3877-4999-94EF-FAE4049F6252}"/>
                  </a:ext>
                </a:extLst>
              </p:cNvPr>
              <p:cNvSpPr/>
              <p:nvPr/>
            </p:nvSpPr>
            <p:spPr>
              <a:xfrm>
                <a:off x="-270500" y="1849863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柱 84">
                <a:extLst>
                  <a:ext uri="{FF2B5EF4-FFF2-40B4-BE49-F238E27FC236}">
                    <a16:creationId xmlns:a16="http://schemas.microsoft.com/office/drawing/2014/main" id="{7F00F0CD-1386-4D48-8125-E8ED8DB19549}"/>
                  </a:ext>
                </a:extLst>
              </p:cNvPr>
              <p:cNvSpPr/>
              <p:nvPr/>
            </p:nvSpPr>
            <p:spPr>
              <a:xfrm>
                <a:off x="-1177208" y="2052151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柱 85">
                <a:extLst>
                  <a:ext uri="{FF2B5EF4-FFF2-40B4-BE49-F238E27FC236}">
                    <a16:creationId xmlns:a16="http://schemas.microsoft.com/office/drawing/2014/main" id="{3CE0916A-5A8E-48DB-B14C-07CD79A7AB1E}"/>
                  </a:ext>
                </a:extLst>
              </p:cNvPr>
              <p:cNvSpPr/>
              <p:nvPr/>
            </p:nvSpPr>
            <p:spPr>
              <a:xfrm>
                <a:off x="-1452313" y="1765744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柱 86">
                <a:extLst>
                  <a:ext uri="{FF2B5EF4-FFF2-40B4-BE49-F238E27FC236}">
                    <a16:creationId xmlns:a16="http://schemas.microsoft.com/office/drawing/2014/main" id="{DB897069-0382-4808-AA95-7772F5383461}"/>
                  </a:ext>
                </a:extLst>
              </p:cNvPr>
              <p:cNvSpPr/>
              <p:nvPr/>
            </p:nvSpPr>
            <p:spPr>
              <a:xfrm>
                <a:off x="-881303" y="218085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柱 87">
                <a:extLst>
                  <a:ext uri="{FF2B5EF4-FFF2-40B4-BE49-F238E27FC236}">
                    <a16:creationId xmlns:a16="http://schemas.microsoft.com/office/drawing/2014/main" id="{8B9EBEF7-C2C9-4CD2-87D0-D664E0E4ECCD}"/>
                  </a:ext>
                </a:extLst>
              </p:cNvPr>
              <p:cNvSpPr/>
              <p:nvPr/>
            </p:nvSpPr>
            <p:spPr>
              <a:xfrm>
                <a:off x="-265209" y="21568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柱 88">
                <a:extLst>
                  <a:ext uri="{FF2B5EF4-FFF2-40B4-BE49-F238E27FC236}">
                    <a16:creationId xmlns:a16="http://schemas.microsoft.com/office/drawing/2014/main" id="{9B57294E-0C28-4E86-BE3F-9A9561E3F93F}"/>
                  </a:ext>
                </a:extLst>
              </p:cNvPr>
              <p:cNvSpPr/>
              <p:nvPr/>
            </p:nvSpPr>
            <p:spPr>
              <a:xfrm>
                <a:off x="54800" y="1911763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柱 89">
                <a:extLst>
                  <a:ext uri="{FF2B5EF4-FFF2-40B4-BE49-F238E27FC236}">
                    <a16:creationId xmlns:a16="http://schemas.microsoft.com/office/drawing/2014/main" id="{08976C8F-AA8A-4C69-B8D6-915D144BB60A}"/>
                  </a:ext>
                </a:extLst>
              </p:cNvPr>
              <p:cNvSpPr/>
              <p:nvPr/>
            </p:nvSpPr>
            <p:spPr>
              <a:xfrm>
                <a:off x="294050" y="1770035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円弧 61">
              <a:extLst>
                <a:ext uri="{FF2B5EF4-FFF2-40B4-BE49-F238E27FC236}">
                  <a16:creationId xmlns:a16="http://schemas.microsoft.com/office/drawing/2014/main" id="{51828E61-C628-4FD7-A584-05207CC76997}"/>
                </a:ext>
              </a:extLst>
            </p:cNvPr>
            <p:cNvSpPr/>
            <p:nvPr/>
          </p:nvSpPr>
          <p:spPr>
            <a:xfrm rot="5400000">
              <a:off x="-1127069" y="2015773"/>
              <a:ext cx="1178488" cy="2540766"/>
            </a:xfrm>
            <a:prstGeom prst="arc">
              <a:avLst>
                <a:gd name="adj1" fmla="val 15091432"/>
                <a:gd name="adj2" fmla="val 6959428"/>
              </a:avLst>
            </a:prstGeom>
            <a:ln w="3810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4" name="図 2" descr="\begin{document}&#10;\begin{align*}&#10;\rho = \frac{N_{\rm state}}{S} = \frac{eB}{2\pi} &#10;\end{align*}&#10;\end{document}">
            <a:extLst>
              <a:ext uri="{FF2B5EF4-FFF2-40B4-BE49-F238E27FC236}">
                <a16:creationId xmlns:a16="http://schemas.microsoft.com/office/drawing/2014/main" id="{C1F2A373-7688-403B-99A6-537120D474F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90" y="6052587"/>
            <a:ext cx="1960552" cy="584483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3AE4B13E-A726-411B-ADB6-F00C195E7E8F}"/>
              </a:ext>
            </a:extLst>
          </p:cNvPr>
          <p:cNvSpPr txBox="1"/>
          <p:nvPr/>
        </p:nvSpPr>
        <p:spPr>
          <a:xfrm>
            <a:off x="539552" y="5661248"/>
            <a:ext cx="248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# of states in a unit area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2909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F82A23-AAEB-44E6-B45E-AB19EE87C07A}"/>
              </a:ext>
            </a:extLst>
          </p:cNvPr>
          <p:cNvSpPr txBox="1"/>
          <p:nvPr/>
        </p:nvSpPr>
        <p:spPr>
          <a:xfrm>
            <a:off x="1187624" y="116632"/>
            <a:ext cx="675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Currents in the lowest Landau level</a:t>
            </a:r>
            <a:endParaRPr kumimoji="1" lang="ja-JP" altLang="en-US" sz="36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1A65176-5B6F-4794-8425-50E23BFBE6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27296"/>
            <a:ext cx="6468479" cy="77515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1A8880F-08DF-4017-B715-C0C28A91C55E}"/>
              </a:ext>
            </a:extLst>
          </p:cNvPr>
          <p:cNvGrpSpPr/>
          <p:nvPr/>
        </p:nvGrpSpPr>
        <p:grpSpPr>
          <a:xfrm>
            <a:off x="1619672" y="4581128"/>
            <a:ext cx="6372153" cy="2118900"/>
            <a:chOff x="1619672" y="4581128"/>
            <a:chExt cx="6372153" cy="21189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37A9FD5-F566-4BF9-A5DB-BE89E01558BA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189" y="5144738"/>
              <a:ext cx="6275636" cy="87655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A90DCB1-9168-44ED-976C-1F2CADE8DB3E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9" y="6237312"/>
              <a:ext cx="4928928" cy="46271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553134-A795-437D-9E63-79AF50AD730F}"/>
                </a:ext>
              </a:extLst>
            </p:cNvPr>
            <p:cNvSpPr txBox="1"/>
            <p:nvPr/>
          </p:nvSpPr>
          <p:spPr>
            <a:xfrm>
              <a:off x="1619672" y="4581128"/>
              <a:ext cx="6059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CCFF"/>
                  </a:solidFill>
                </a:rPr>
                <a:t>Chiral magnetic effect / Chiral separation effect</a:t>
              </a:r>
              <a:endParaRPr kumimoji="1" lang="ja-JP" altLang="en-US" sz="2400" dirty="0">
                <a:solidFill>
                  <a:srgbClr val="00CCFF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1AA2EE-ABA2-40EF-9DFA-D1C96E6DFC5D}"/>
              </a:ext>
            </a:extLst>
          </p:cNvPr>
          <p:cNvGrpSpPr/>
          <p:nvPr/>
        </p:nvGrpSpPr>
        <p:grpSpPr>
          <a:xfrm>
            <a:off x="107504" y="1922205"/>
            <a:ext cx="8960431" cy="2658923"/>
            <a:chOff x="107504" y="1922205"/>
            <a:chExt cx="8960431" cy="26589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0C9964-B34F-4CB4-B757-5A2832C41BC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33" y="1922205"/>
              <a:ext cx="7722991" cy="5877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56D38D-0BAF-4C3C-9D50-6C20BCA01D4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956401"/>
              <a:ext cx="7168230" cy="2619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806527-9898-45EF-A52E-4B8302DD69C7}"/>
                </a:ext>
              </a:extLst>
            </p:cNvPr>
            <p:cNvSpPr txBox="1"/>
            <p:nvPr/>
          </p:nvSpPr>
          <p:spPr>
            <a:xfrm>
              <a:off x="107504" y="3284984"/>
              <a:ext cx="86235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solidFill>
                    <a:srgbClr val="FF0000"/>
                  </a:solidFill>
                </a:rPr>
                <a:t>・</a:t>
              </a:r>
              <a:r>
                <a:rPr kumimoji="1" lang="en-US" altLang="ja-JP" sz="2000" dirty="0">
                  <a:solidFill>
                    <a:srgbClr val="FF0000"/>
                  </a:solidFill>
                </a:rPr>
                <a:t>T dependence cancels out in the sum of particle and antiparticle contributions!</a:t>
              </a:r>
            </a:p>
            <a:p>
              <a:r>
                <a:rPr lang="ja-JP" altLang="en-US" sz="2000" dirty="0">
                  <a:solidFill>
                    <a:srgbClr val="FF0000"/>
                  </a:solidFill>
                </a:rPr>
                <a:t>・</a:t>
              </a:r>
              <a:r>
                <a:rPr lang="en-US" altLang="ja-JP" sz="2000" dirty="0">
                  <a:solidFill>
                    <a:srgbClr val="FF0000"/>
                  </a:solidFill>
                </a:rPr>
                <a:t> Higher LL contributions cancel out!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CA41C7D-95F0-47E1-B2DE-D7AEF9030555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4154453"/>
              <a:ext cx="4999991" cy="42667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E8BCE53-64E5-4EA4-94C4-D408EE8AED2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3794529"/>
              <a:ext cx="2968104" cy="210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008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5004048" y="3105947"/>
            <a:ext cx="3288484" cy="1887564"/>
            <a:chOff x="2939700" y="1181396"/>
            <a:chExt cx="3288484" cy="1887564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2939700" y="1181396"/>
              <a:ext cx="1586275" cy="1869909"/>
              <a:chOff x="2939700" y="1181396"/>
              <a:chExt cx="1586275" cy="1869909"/>
            </a:xfrm>
          </p:grpSpPr>
          <p:cxnSp>
            <p:nvCxnSpPr>
              <p:cNvPr id="20" name="直線コネクタ 19"/>
              <p:cNvCxnSpPr>
                <a:cxnSpLocks noChangeAspect="1"/>
              </p:cNvCxnSpPr>
              <p:nvPr/>
            </p:nvCxnSpPr>
            <p:spPr>
              <a:xfrm>
                <a:off x="3207115" y="1469363"/>
                <a:ext cx="1318859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>
                <a:cxnSpLocks noChangeAspect="1"/>
              </p:cNvCxnSpPr>
              <p:nvPr/>
            </p:nvCxnSpPr>
            <p:spPr>
              <a:xfrm>
                <a:off x="3207115" y="1693562"/>
                <a:ext cx="1318859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>
                <a:cxnSpLocks noChangeAspect="1"/>
              </p:cNvCxnSpPr>
              <p:nvPr/>
            </p:nvCxnSpPr>
            <p:spPr>
              <a:xfrm>
                <a:off x="3207115" y="1979545"/>
                <a:ext cx="1318859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>
                <a:cxnSpLocks noChangeAspect="1"/>
              </p:cNvCxnSpPr>
              <p:nvPr/>
            </p:nvCxnSpPr>
            <p:spPr>
              <a:xfrm>
                <a:off x="3207115" y="2237777"/>
                <a:ext cx="1318859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>
                <a:cxnSpLocks noChangeAspect="1"/>
              </p:cNvCxnSpPr>
              <p:nvPr/>
            </p:nvCxnSpPr>
            <p:spPr>
              <a:xfrm>
                <a:off x="3207115" y="2542587"/>
                <a:ext cx="1318859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>
                <a:cxnSpLocks noChangeAspect="1"/>
              </p:cNvCxnSpPr>
              <p:nvPr/>
            </p:nvCxnSpPr>
            <p:spPr>
              <a:xfrm>
                <a:off x="3207115" y="2811660"/>
                <a:ext cx="1318859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図 25" descr="\begin{document}&#10;\begin{align*}&#10;{\blue L _\uparrow}&#10;\end{align*}&#10;\end{document}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7123" y="1181396"/>
                <a:ext cx="208482" cy="207289"/>
              </a:xfrm>
              <a:prstGeom prst="rect">
                <a:avLst/>
              </a:prstGeom>
            </p:spPr>
          </p:pic>
          <p:pic>
            <p:nvPicPr>
              <p:cNvPr id="27" name="Picture 4 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636061" y="2685038"/>
                <a:ext cx="431883" cy="253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4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636061" y="2415964"/>
                <a:ext cx="431883" cy="253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4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3636061" y="2111155"/>
                <a:ext cx="431883" cy="253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正方形/長方形 29"/>
              <p:cNvSpPr>
                <a:spLocks noChangeAspect="1"/>
              </p:cNvSpPr>
              <p:nvPr/>
            </p:nvSpPr>
            <p:spPr>
              <a:xfrm>
                <a:off x="3207115" y="1979545"/>
                <a:ext cx="1318860" cy="1071760"/>
              </a:xfrm>
              <a:prstGeom prst="rect">
                <a:avLst/>
              </a:prstGeom>
              <a:gradFill flip="none" rotWithShape="1">
                <a:gsLst>
                  <a:gs pos="0">
                    <a:srgbClr val="30D2F8">
                      <a:shade val="30000"/>
                      <a:satMod val="115000"/>
                      <a:lumMod val="34000"/>
                    </a:srgbClr>
                  </a:gs>
                  <a:gs pos="39000">
                    <a:srgbClr val="30D2F8">
                      <a:shade val="67500"/>
                      <a:satMod val="115000"/>
                      <a:alpha val="83000"/>
                      <a:lumMod val="94000"/>
                    </a:srgbClr>
                  </a:gs>
                  <a:gs pos="100000">
                    <a:srgbClr val="30D2F8">
                      <a:shade val="100000"/>
                      <a:satMod val="115000"/>
                      <a:alpha val="49000"/>
                      <a:lumMod val="71000"/>
                      <a:lumOff val="29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1" name="直線矢印コネクタ 30"/>
              <p:cNvCxnSpPr/>
              <p:nvPr/>
            </p:nvCxnSpPr>
            <p:spPr>
              <a:xfrm flipV="1">
                <a:off x="3353923" y="1693562"/>
                <a:ext cx="0" cy="2683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図 31" descr="\begin{document}&#10;\begin{align*}&#10;2\pi/L_3&#10;\end{align*}&#10;\end{document}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9700" y="1754978"/>
                <a:ext cx="376062" cy="151485"/>
              </a:xfrm>
              <a:prstGeom prst="rect">
                <a:avLst/>
              </a:prstGeom>
            </p:spPr>
          </p:pic>
          <p:sp>
            <p:nvSpPr>
              <p:cNvPr id="33" name="円弧 32"/>
              <p:cNvSpPr/>
              <p:nvPr/>
            </p:nvSpPr>
            <p:spPr>
              <a:xfrm>
                <a:off x="3973277" y="1979852"/>
                <a:ext cx="463655" cy="257926"/>
              </a:xfrm>
              <a:prstGeom prst="arc">
                <a:avLst>
                  <a:gd name="adj1" fmla="val 16200000"/>
                  <a:gd name="adj2" fmla="val 5554198"/>
                </a:avLst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" name="グループ化 3"/>
            <p:cNvGrpSpPr/>
            <p:nvPr/>
          </p:nvGrpSpPr>
          <p:grpSpPr>
            <a:xfrm>
              <a:off x="4909325" y="1181396"/>
              <a:ext cx="1318859" cy="1887564"/>
              <a:chOff x="4909325" y="1181396"/>
              <a:chExt cx="1318859" cy="1887564"/>
            </a:xfrm>
          </p:grpSpPr>
          <p:pic>
            <p:nvPicPr>
              <p:cNvPr id="5" name="図 4" descr="\begin{document}&#10;\begin{align*}&#10;{\red R _\uparrow}&#10;\end{align*}&#10;\end{document}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6107" y="1181396"/>
                <a:ext cx="225295" cy="207289"/>
              </a:xfrm>
              <a:prstGeom prst="rect">
                <a:avLst/>
              </a:prstGeom>
            </p:spPr>
          </p:pic>
          <p:cxnSp>
            <p:nvCxnSpPr>
              <p:cNvPr id="6" name="直線コネクタ 5"/>
              <p:cNvCxnSpPr>
                <a:cxnSpLocks noChangeAspect="1"/>
              </p:cNvCxnSpPr>
              <p:nvPr/>
            </p:nvCxnSpPr>
            <p:spPr>
              <a:xfrm>
                <a:off x="4909325" y="1707976"/>
                <a:ext cx="1318859" cy="0"/>
              </a:xfrm>
              <a:prstGeom prst="line">
                <a:avLst/>
              </a:prstGeom>
              <a:ln w="28575">
                <a:solidFill>
                  <a:srgbClr val="FF6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コネクタ 6"/>
              <p:cNvCxnSpPr>
                <a:cxnSpLocks noChangeAspect="1"/>
              </p:cNvCxnSpPr>
              <p:nvPr/>
            </p:nvCxnSpPr>
            <p:spPr>
              <a:xfrm>
                <a:off x="4909325" y="1993959"/>
                <a:ext cx="1318859" cy="0"/>
              </a:xfrm>
              <a:prstGeom prst="line">
                <a:avLst/>
              </a:prstGeom>
              <a:ln w="28575">
                <a:solidFill>
                  <a:srgbClr val="FF6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/>
              <p:cNvCxnSpPr>
                <a:cxnSpLocks noChangeAspect="1"/>
              </p:cNvCxnSpPr>
              <p:nvPr/>
            </p:nvCxnSpPr>
            <p:spPr>
              <a:xfrm>
                <a:off x="4909325" y="2252191"/>
                <a:ext cx="1318859" cy="0"/>
              </a:xfrm>
              <a:prstGeom prst="line">
                <a:avLst/>
              </a:prstGeom>
              <a:ln w="28575">
                <a:solidFill>
                  <a:srgbClr val="FF6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>
                <a:cxnSpLocks noChangeAspect="1"/>
              </p:cNvCxnSpPr>
              <p:nvPr/>
            </p:nvCxnSpPr>
            <p:spPr>
              <a:xfrm>
                <a:off x="4909325" y="2557001"/>
                <a:ext cx="1318859" cy="0"/>
              </a:xfrm>
              <a:prstGeom prst="line">
                <a:avLst/>
              </a:prstGeom>
              <a:ln w="28575">
                <a:solidFill>
                  <a:srgbClr val="FF6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>
                <a:cxnSpLocks noChangeAspect="1"/>
              </p:cNvCxnSpPr>
              <p:nvPr/>
            </p:nvCxnSpPr>
            <p:spPr>
              <a:xfrm>
                <a:off x="4909325" y="2826074"/>
                <a:ext cx="1318859" cy="0"/>
              </a:xfrm>
              <a:prstGeom prst="line">
                <a:avLst/>
              </a:prstGeom>
              <a:ln w="28575">
                <a:solidFill>
                  <a:srgbClr val="FF6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グループ化 10"/>
              <p:cNvGrpSpPr/>
              <p:nvPr/>
            </p:nvGrpSpPr>
            <p:grpSpPr>
              <a:xfrm>
                <a:off x="5364088" y="1571206"/>
                <a:ext cx="423646" cy="1366146"/>
                <a:chOff x="2499652" y="920613"/>
                <a:chExt cx="799654" cy="2578673"/>
              </a:xfrm>
            </p:grpSpPr>
            <p:pic>
              <p:nvPicPr>
                <p:cNvPr id="15" name="Picture 5 1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9652" y="3030389"/>
                  <a:ext cx="799654" cy="468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5 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9652" y="2522666"/>
                  <a:ext cx="799654" cy="468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5 3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9652" y="1947511"/>
                  <a:ext cx="799654" cy="468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5 4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9652" y="1460246"/>
                  <a:ext cx="799654" cy="468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5 5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9652" y="920613"/>
                  <a:ext cx="799654" cy="468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12" name="直線コネクタ 11"/>
              <p:cNvCxnSpPr>
                <a:cxnSpLocks noChangeAspect="1"/>
              </p:cNvCxnSpPr>
              <p:nvPr/>
            </p:nvCxnSpPr>
            <p:spPr>
              <a:xfrm>
                <a:off x="4909325" y="1483777"/>
                <a:ext cx="1318859" cy="0"/>
              </a:xfrm>
              <a:prstGeom prst="line">
                <a:avLst/>
              </a:prstGeom>
              <a:ln w="28575">
                <a:solidFill>
                  <a:srgbClr val="FF6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正方形/長方形 12"/>
              <p:cNvSpPr>
                <a:spLocks noChangeAspect="1"/>
              </p:cNvSpPr>
              <p:nvPr/>
            </p:nvSpPr>
            <p:spPr>
              <a:xfrm>
                <a:off x="4909325" y="1997200"/>
                <a:ext cx="1318859" cy="1071760"/>
              </a:xfrm>
              <a:prstGeom prst="rect">
                <a:avLst/>
              </a:prstGeom>
              <a:gradFill flip="none" rotWithShape="1">
                <a:gsLst>
                  <a:gs pos="0">
                    <a:srgbClr val="30D2F8">
                      <a:shade val="30000"/>
                      <a:satMod val="115000"/>
                      <a:lumMod val="34000"/>
                    </a:srgbClr>
                  </a:gs>
                  <a:gs pos="39000">
                    <a:srgbClr val="30D2F8">
                      <a:shade val="67500"/>
                      <a:satMod val="115000"/>
                      <a:alpha val="83000"/>
                      <a:lumMod val="94000"/>
                    </a:srgbClr>
                  </a:gs>
                  <a:gs pos="100000">
                    <a:srgbClr val="30D2F8">
                      <a:shade val="100000"/>
                      <a:satMod val="115000"/>
                      <a:alpha val="49000"/>
                      <a:lumMod val="71000"/>
                      <a:lumOff val="29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弧 13"/>
              <p:cNvSpPr/>
              <p:nvPr/>
            </p:nvSpPr>
            <p:spPr>
              <a:xfrm rot="10800000">
                <a:off x="4991364" y="1716029"/>
                <a:ext cx="463655" cy="257926"/>
              </a:xfrm>
              <a:prstGeom prst="arc">
                <a:avLst>
                  <a:gd name="adj1" fmla="val 16200000"/>
                  <a:gd name="adj2" fmla="val 5554198"/>
                </a:avLst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45" name="Picture 4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96188" y="2028588"/>
            <a:ext cx="1461568" cy="8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380" y="1988840"/>
            <a:ext cx="1562893" cy="91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テキスト ボックス 53"/>
          <p:cNvSpPr txBox="1"/>
          <p:nvPr/>
        </p:nvSpPr>
        <p:spPr>
          <a:xfrm>
            <a:off x="4211960" y="5205353"/>
            <a:ext cx="5020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Creation/annihilation </a:t>
            </a:r>
            <a:r>
              <a:rPr lang="en-US" altLang="ja-JP" sz="2400" dirty="0">
                <a:solidFill>
                  <a:srgbClr val="00B0F0"/>
                </a:solidFill>
              </a:rPr>
              <a:t>near </a:t>
            </a:r>
            <a:r>
              <a:rPr kumimoji="1" lang="en-US" altLang="ja-JP" sz="2400" dirty="0">
                <a:solidFill>
                  <a:srgbClr val="00B0F0"/>
                </a:solidFill>
              </a:rPr>
              <a:t>the surface </a:t>
            </a:r>
          </a:p>
          <a:p>
            <a:r>
              <a:rPr kumimoji="1" lang="en-US" altLang="ja-JP" sz="2400" dirty="0">
                <a:solidFill>
                  <a:srgbClr val="00B0F0"/>
                </a:solidFill>
              </a:rPr>
              <a:t>of bottomless Dirac sea.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107950" y="316195"/>
            <a:ext cx="72593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Chiral anomaly in quasi-(1+1) dimensions</a:t>
            </a:r>
          </a:p>
          <a:p>
            <a:r>
              <a:rPr kumimoji="1" lang="en-US" altLang="ja-JP" sz="2800" dirty="0"/>
              <a:t>--- when a parallel electric field (E//B) is applied</a:t>
            </a:r>
            <a:endParaRPr kumimoji="1" lang="ja-JP" altLang="en-US" sz="28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205167-F083-4750-A59F-4655AD21ED9A}"/>
              </a:ext>
            </a:extLst>
          </p:cNvPr>
          <p:cNvGrpSpPr/>
          <p:nvPr/>
        </p:nvGrpSpPr>
        <p:grpSpPr>
          <a:xfrm>
            <a:off x="846495" y="1916832"/>
            <a:ext cx="3077433" cy="3384376"/>
            <a:chOff x="846495" y="2132856"/>
            <a:chExt cx="3077433" cy="3384376"/>
          </a:xfrm>
        </p:grpSpPr>
        <p:cxnSp>
          <p:nvCxnSpPr>
            <p:cNvPr id="35" name="直線矢印コネクタ 34"/>
            <p:cNvCxnSpPr/>
            <p:nvPr/>
          </p:nvCxnSpPr>
          <p:spPr>
            <a:xfrm>
              <a:off x="846495" y="3649294"/>
              <a:ext cx="286269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V="1">
              <a:off x="2151588" y="2316961"/>
              <a:ext cx="0" cy="25649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V="1">
              <a:off x="1107950" y="2132857"/>
              <a:ext cx="2051498" cy="216260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図 37" descr="\begin{document}&#10;\begin{align*}&#10;p_z&#10;\end{align*}&#10;\end{document}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925" y="3755606"/>
              <a:ext cx="440003" cy="331793"/>
            </a:xfrm>
            <a:prstGeom prst="rect">
              <a:avLst/>
            </a:prstGeom>
          </p:spPr>
        </p:pic>
        <p:pic>
          <p:nvPicPr>
            <p:cNvPr id="39" name="図 38" descr="\begin{document}&#10;\begin{align*}&#10;\epsilon_p&#10;\end{align*}&#10;\end{document}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081" y="2132856"/>
              <a:ext cx="363305" cy="368209"/>
            </a:xfrm>
            <a:prstGeom prst="rect">
              <a:avLst/>
            </a:prstGeom>
          </p:spPr>
        </p:pic>
        <p:pic>
          <p:nvPicPr>
            <p:cNvPr id="40" name="図 39" descr="\begin{document}&#10;\begin{align*}&#10;{\red R^{\uparrow}}&#10;\end{align*}&#10;\end{document}"/>
            <p:cNvPicPr>
              <a:picLocks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200" y="2373220"/>
              <a:ext cx="424465" cy="362435"/>
            </a:xfrm>
            <a:prstGeom prst="rect">
              <a:avLst/>
            </a:prstGeom>
          </p:spPr>
        </p:pic>
        <p:pic>
          <p:nvPicPr>
            <p:cNvPr id="41" name="図 40" descr="\begin{document}&#10;\begin{align*}&#10;{\blue L^{\uparrow}}&#10;\end{align*}&#10;\end{document}"/>
            <p:cNvPicPr>
              <a:picLocks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340" y="2328459"/>
              <a:ext cx="389878" cy="356132"/>
            </a:xfrm>
            <a:prstGeom prst="rect">
              <a:avLst/>
            </a:prstGeom>
          </p:spPr>
        </p:pic>
        <p:cxnSp>
          <p:nvCxnSpPr>
            <p:cNvPr id="42" name="直線コネクタ 41"/>
            <p:cNvCxnSpPr/>
            <p:nvPr/>
          </p:nvCxnSpPr>
          <p:spPr>
            <a:xfrm flipH="1" flipV="1">
              <a:off x="1188280" y="3061447"/>
              <a:ext cx="1803123" cy="203039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左矢印 56"/>
            <p:cNvSpPr/>
            <p:nvPr/>
          </p:nvSpPr>
          <p:spPr>
            <a:xfrm>
              <a:off x="1311210" y="4982773"/>
              <a:ext cx="2036654" cy="534459"/>
            </a:xfrm>
            <a:prstGeom prst="leftArrow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Acceleration </a:t>
              </a:r>
              <a:r>
                <a:rPr lang="en-US" altLang="ja-JP" dirty="0"/>
                <a:t>by</a:t>
              </a:r>
              <a:r>
                <a:rPr kumimoji="1" lang="en-US" altLang="ja-JP" dirty="0"/>
                <a:t> E </a:t>
              </a:r>
              <a:endParaRPr kumimoji="1" lang="ja-JP" altLang="en-US" dirty="0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5334D24-7FDF-43CB-978D-9D53377A4C6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5" y="3089499"/>
              <a:ext cx="435925" cy="24367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077508B-95A4-4782-916E-A424ED66ABD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3934476"/>
              <a:ext cx="412178" cy="249597"/>
            </a:xfrm>
            <a:prstGeom prst="rect">
              <a:avLst/>
            </a:prstGeom>
          </p:spPr>
        </p:pic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6B6674C8-2F4B-4FA8-A155-E6A6EC28C9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1" y="5588291"/>
            <a:ext cx="5597898" cy="11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0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6D08A-4FA2-4D0E-BF72-D31F99454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3" y="1792644"/>
            <a:ext cx="5962391" cy="3148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F0DB9-39D0-4AD6-93E7-B5259CDF2566}"/>
              </a:ext>
            </a:extLst>
          </p:cNvPr>
          <p:cNvSpPr txBox="1"/>
          <p:nvPr/>
        </p:nvSpPr>
        <p:spPr>
          <a:xfrm>
            <a:off x="2195736" y="107798"/>
            <a:ext cx="4825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Bottom of the sea</a:t>
            </a:r>
          </a:p>
          <a:p>
            <a:r>
              <a:rPr lang="en-US" altLang="ja-JP" sz="3200" dirty="0"/>
              <a:t>--- UV-finite (lattice) models</a:t>
            </a:r>
            <a:endParaRPr kumimoji="1" lang="ja-JP" alt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29034B-7F75-461B-B048-E23F694E44C4}"/>
              </a:ext>
            </a:extLst>
          </p:cNvPr>
          <p:cNvSpPr/>
          <p:nvPr/>
        </p:nvSpPr>
        <p:spPr>
          <a:xfrm>
            <a:off x="467544" y="5013176"/>
            <a:ext cx="907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Nielsen, Ninomiya (1983)</a:t>
            </a:r>
          </a:p>
          <a:p>
            <a:endParaRPr lang="en-US" altLang="ja-JP" sz="2000" dirty="0"/>
          </a:p>
          <a:p>
            <a:r>
              <a:rPr lang="en-US" altLang="ja-JP" sz="2000" dirty="0"/>
              <a:t>“The lesson is that in the lattice theory we do not </a:t>
            </a:r>
            <a:r>
              <a:rPr lang="en-US" altLang="ja-JP" sz="2000" i="1" dirty="0"/>
              <a:t>necessarily</a:t>
            </a:r>
            <a:r>
              <a:rPr lang="en-US" altLang="ja-JP" sz="2000" dirty="0"/>
              <a:t> have the right </a:t>
            </a:r>
          </a:p>
          <a:p>
            <a:r>
              <a:rPr lang="en-US" altLang="ja-JP" sz="2000" dirty="0"/>
              <a:t>to ignore the bottom of the Dirac sea.”   </a:t>
            </a:r>
            <a:r>
              <a:rPr lang="en-US" altLang="ja-JP" sz="2000" dirty="0" err="1"/>
              <a:t>Ambjorn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Greensite</a:t>
            </a:r>
            <a:r>
              <a:rPr lang="en-US" altLang="ja-JP" sz="2000" dirty="0"/>
              <a:t>, Peterson (1983)</a:t>
            </a:r>
            <a:endParaRPr lang="ja-JP" alt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CA55C1-AD44-4425-8F07-094DA730DDA7}"/>
              </a:ext>
            </a:extLst>
          </p:cNvPr>
          <p:cNvGrpSpPr/>
          <p:nvPr/>
        </p:nvGrpSpPr>
        <p:grpSpPr>
          <a:xfrm>
            <a:off x="771398" y="1628800"/>
            <a:ext cx="7911823" cy="3424446"/>
            <a:chOff x="771398" y="1628800"/>
            <a:chExt cx="7911823" cy="342444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5391F80-AC53-41BF-B516-B0CFDED6BAE2}"/>
                </a:ext>
              </a:extLst>
            </p:cNvPr>
            <p:cNvGrpSpPr/>
            <p:nvPr/>
          </p:nvGrpSpPr>
          <p:grpSpPr>
            <a:xfrm>
              <a:off x="771398" y="1911380"/>
              <a:ext cx="3368554" cy="1836695"/>
              <a:chOff x="788225" y="1655663"/>
              <a:chExt cx="3368554" cy="183669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7739583-12B5-46AE-9B45-80B8BF759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536750">
                <a:off x="3004651" y="1655663"/>
                <a:ext cx="1152128" cy="763321"/>
              </a:xfrm>
              <a:prstGeom prst="rect">
                <a:avLst/>
              </a:prstGeom>
            </p:spPr>
          </p:pic>
          <p:pic>
            <p:nvPicPr>
              <p:cNvPr id="4" name="Picture 3" descr="A picture containing transport&#10;&#10;Description automatically generated">
                <a:extLst>
                  <a:ext uri="{FF2B5EF4-FFF2-40B4-BE49-F238E27FC236}">
                    <a16:creationId xmlns:a16="http://schemas.microsoft.com/office/drawing/2014/main" id="{27295DA9-4433-4A56-B5C6-1A0A80EB8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89164">
                <a:off x="788225" y="1817808"/>
                <a:ext cx="912965" cy="893508"/>
              </a:xfrm>
              <a:prstGeom prst="rect">
                <a:avLst/>
              </a:prstGeom>
            </p:spPr>
          </p:pic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7C81130-79D5-43B0-965C-261276075087}"/>
                  </a:ext>
                </a:extLst>
              </p:cNvPr>
              <p:cNvSpPr/>
              <p:nvPr/>
            </p:nvSpPr>
            <p:spPr bwMode="auto">
              <a:xfrm>
                <a:off x="1480144" y="2183621"/>
                <a:ext cx="1692084" cy="1022954"/>
              </a:xfrm>
              <a:custGeom>
                <a:avLst/>
                <a:gdLst>
                  <a:gd name="connsiteX0" fmla="*/ 0 w 1692084"/>
                  <a:gd name="connsiteY0" fmla="*/ 493795 h 1022954"/>
                  <a:gd name="connsiteX1" fmla="*/ 296029 w 1692084"/>
                  <a:gd name="connsiteY1" fmla="*/ 901657 h 1022954"/>
                  <a:gd name="connsiteX2" fmla="*/ 743361 w 1692084"/>
                  <a:gd name="connsiteY2" fmla="*/ 1006911 h 1022954"/>
                  <a:gd name="connsiteX3" fmla="*/ 1059125 w 1692084"/>
                  <a:gd name="connsiteY3" fmla="*/ 612206 h 1022954"/>
                  <a:gd name="connsiteX4" fmla="*/ 1611712 w 1692084"/>
                  <a:gd name="connsiteY4" fmla="*/ 99090 h 1022954"/>
                  <a:gd name="connsiteX5" fmla="*/ 1677496 w 1692084"/>
                  <a:gd name="connsiteY5" fmla="*/ 414 h 102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084" h="1022954">
                    <a:moveTo>
                      <a:pt x="0" y="493795"/>
                    </a:moveTo>
                    <a:cubicBezTo>
                      <a:pt x="86068" y="654966"/>
                      <a:pt x="172136" y="816138"/>
                      <a:pt x="296029" y="901657"/>
                    </a:cubicBezTo>
                    <a:cubicBezTo>
                      <a:pt x="419922" y="987176"/>
                      <a:pt x="616178" y="1055153"/>
                      <a:pt x="743361" y="1006911"/>
                    </a:cubicBezTo>
                    <a:cubicBezTo>
                      <a:pt x="870544" y="958669"/>
                      <a:pt x="914400" y="763510"/>
                      <a:pt x="1059125" y="612206"/>
                    </a:cubicBezTo>
                    <a:cubicBezTo>
                      <a:pt x="1203850" y="460902"/>
                      <a:pt x="1508650" y="201055"/>
                      <a:pt x="1611712" y="99090"/>
                    </a:cubicBezTo>
                    <a:cubicBezTo>
                      <a:pt x="1714774" y="-2875"/>
                      <a:pt x="1696135" y="-1231"/>
                      <a:pt x="1677496" y="414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18ED992-23DF-422E-9C7E-96C1B24B14F3}"/>
                  </a:ext>
                </a:extLst>
              </p:cNvPr>
              <p:cNvSpPr/>
              <p:nvPr/>
            </p:nvSpPr>
            <p:spPr bwMode="auto">
              <a:xfrm>
                <a:off x="1591977" y="2155934"/>
                <a:ext cx="1563858" cy="733237"/>
              </a:xfrm>
              <a:custGeom>
                <a:avLst/>
                <a:gdLst>
                  <a:gd name="connsiteX0" fmla="*/ 0 w 1563858"/>
                  <a:gd name="connsiteY0" fmla="*/ 396492 h 733237"/>
                  <a:gd name="connsiteX1" fmla="*/ 171039 w 1563858"/>
                  <a:gd name="connsiteY1" fmla="*/ 613580 h 733237"/>
                  <a:gd name="connsiteX2" fmla="*/ 355235 w 1563858"/>
                  <a:gd name="connsiteY2" fmla="*/ 731991 h 733237"/>
                  <a:gd name="connsiteX3" fmla="*/ 670999 w 1563858"/>
                  <a:gd name="connsiteY3" fmla="*/ 646472 h 733237"/>
                  <a:gd name="connsiteX4" fmla="*/ 1157801 w 1563858"/>
                  <a:gd name="connsiteY4" fmla="*/ 245188 h 733237"/>
                  <a:gd name="connsiteX5" fmla="*/ 1526193 w 1563858"/>
                  <a:gd name="connsiteY5" fmla="*/ 21522 h 733237"/>
                  <a:gd name="connsiteX6" fmla="*/ 1532771 w 1563858"/>
                  <a:gd name="connsiteY6" fmla="*/ 21522 h 73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3858" h="733237">
                    <a:moveTo>
                      <a:pt x="0" y="396492"/>
                    </a:moveTo>
                    <a:cubicBezTo>
                      <a:pt x="55916" y="477078"/>
                      <a:pt x="111833" y="557664"/>
                      <a:pt x="171039" y="613580"/>
                    </a:cubicBezTo>
                    <a:cubicBezTo>
                      <a:pt x="230245" y="669496"/>
                      <a:pt x="271908" y="726509"/>
                      <a:pt x="355235" y="731991"/>
                    </a:cubicBezTo>
                    <a:cubicBezTo>
                      <a:pt x="438562" y="737473"/>
                      <a:pt x="537238" y="727606"/>
                      <a:pt x="670999" y="646472"/>
                    </a:cubicBezTo>
                    <a:cubicBezTo>
                      <a:pt x="804760" y="565338"/>
                      <a:pt x="1015269" y="349346"/>
                      <a:pt x="1157801" y="245188"/>
                    </a:cubicBezTo>
                    <a:cubicBezTo>
                      <a:pt x="1300333" y="141030"/>
                      <a:pt x="1526193" y="21522"/>
                      <a:pt x="1526193" y="21522"/>
                    </a:cubicBezTo>
                    <a:cubicBezTo>
                      <a:pt x="1588688" y="-15756"/>
                      <a:pt x="1560729" y="2883"/>
                      <a:pt x="1532771" y="21522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33D7246-A6C5-46E5-8A57-BA0C4F8E0F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84610" y="2538621"/>
                <a:ext cx="364057" cy="312953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2123237-4152-473E-83DE-26CB4DE82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2645" y="3132318"/>
                <a:ext cx="264905" cy="360040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17AF0F-757F-44BC-B27D-07995DD93797}"/>
                </a:ext>
              </a:extLst>
            </p:cNvPr>
            <p:cNvGrpSpPr/>
            <p:nvPr/>
          </p:nvGrpSpPr>
          <p:grpSpPr>
            <a:xfrm>
              <a:off x="6156176" y="1628800"/>
              <a:ext cx="2527045" cy="3424446"/>
              <a:chOff x="6156176" y="1628800"/>
              <a:chExt cx="2527045" cy="342444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9940881-5DC3-4B2F-BDA6-8129DFD0B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6176" y="1628800"/>
                <a:ext cx="2527045" cy="2911783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4B0330-228F-4AB6-8BE8-778FFDF729BC}"/>
                  </a:ext>
                </a:extLst>
              </p:cNvPr>
              <p:cNvSpPr txBox="1"/>
              <p:nvPr/>
            </p:nvSpPr>
            <p:spPr>
              <a:xfrm>
                <a:off x="6272978" y="4653136"/>
                <a:ext cx="2403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“Loop” in the bottom</a:t>
                </a:r>
                <a:endParaRPr kumimoji="1" lang="ja-JP" alt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212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511474-9377-4BFB-BC60-1144C115D915}"/>
              </a:ext>
            </a:extLst>
          </p:cNvPr>
          <p:cNvSpPr txBox="1"/>
          <p:nvPr/>
        </p:nvSpPr>
        <p:spPr>
          <a:xfrm>
            <a:off x="632396" y="107153"/>
            <a:ext cx="7879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Anomalous transport in condensed matter systems</a:t>
            </a:r>
            <a:endParaRPr kumimoji="1" lang="ja-JP" alt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5D804-BED9-43E1-91A4-849C99B0C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3933056"/>
            <a:ext cx="3168352" cy="27833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584BF5-2829-4E64-B72D-9B99E56BB59A}"/>
              </a:ext>
            </a:extLst>
          </p:cNvPr>
          <p:cNvSpPr txBox="1"/>
          <p:nvPr/>
        </p:nvSpPr>
        <p:spPr>
          <a:xfrm>
            <a:off x="6930328" y="836712"/>
            <a:ext cx="1919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Son &amp; Spivak;</a:t>
            </a:r>
          </a:p>
          <a:p>
            <a:r>
              <a:rPr kumimoji="1" lang="en-US" altLang="ja-JP" dirty="0">
                <a:solidFill>
                  <a:srgbClr val="00B050"/>
                </a:solidFill>
              </a:rPr>
              <a:t>Li, </a:t>
            </a:r>
            <a:r>
              <a:rPr kumimoji="1" lang="en-US" altLang="ja-JP" dirty="0" err="1">
                <a:solidFill>
                  <a:srgbClr val="00B050"/>
                </a:solidFill>
              </a:rPr>
              <a:t>Kharzeev</a:t>
            </a:r>
            <a:r>
              <a:rPr kumimoji="1" lang="en-US" altLang="ja-JP" dirty="0">
                <a:solidFill>
                  <a:srgbClr val="00B050"/>
                </a:solidFill>
              </a:rPr>
              <a:t>, et al.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098E96-6F16-4B68-8337-FB1B9EE2FFF9}"/>
              </a:ext>
            </a:extLst>
          </p:cNvPr>
          <p:cNvSpPr txBox="1"/>
          <p:nvPr/>
        </p:nvSpPr>
        <p:spPr>
          <a:xfrm>
            <a:off x="611560" y="764704"/>
            <a:ext cx="5908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When parallel electric and magnetic fields are applied ,</a:t>
            </a:r>
            <a:endParaRPr kumimoji="1" lang="ja-JP" altLang="en-US" sz="20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1B695C-7714-4F6F-A733-B40C0F0844AE}"/>
              </a:ext>
            </a:extLst>
          </p:cNvPr>
          <p:cNvGrpSpPr/>
          <p:nvPr/>
        </p:nvGrpSpPr>
        <p:grpSpPr>
          <a:xfrm>
            <a:off x="1259632" y="1988840"/>
            <a:ext cx="5616624" cy="648272"/>
            <a:chOff x="1259632" y="2204864"/>
            <a:chExt cx="5616624" cy="6482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263D1F8-B774-48EF-BDA3-D3687C34A6F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883" y="2204864"/>
              <a:ext cx="4634373" cy="543519"/>
            </a:xfrm>
            <a:prstGeom prst="rect">
              <a:avLst/>
            </a:prstGeom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4B89982-CB9E-4C4C-AC29-D59DEBBBDC0A}"/>
                </a:ext>
              </a:extLst>
            </p:cNvPr>
            <p:cNvSpPr/>
            <p:nvPr/>
          </p:nvSpPr>
          <p:spPr bwMode="auto">
            <a:xfrm>
              <a:off x="1259632" y="2206805"/>
              <a:ext cx="720080" cy="646331"/>
            </a:xfrm>
            <a:prstGeom prst="rightArrow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3A37710-C475-4C12-BF76-241D9AF4A8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25" y="3356992"/>
            <a:ext cx="4869252" cy="45340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2314CA-D0E1-45DE-AB49-9B206D779C51}"/>
              </a:ext>
            </a:extLst>
          </p:cNvPr>
          <p:cNvSpPr txBox="1"/>
          <p:nvPr/>
        </p:nvSpPr>
        <p:spPr>
          <a:xfrm>
            <a:off x="678741" y="2956882"/>
            <a:ext cx="3354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“Negative magnetoresistance”</a:t>
            </a:r>
            <a:endParaRPr kumimoji="1" lang="ja-JP" altLang="en-US" sz="20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8ECF39-4D88-4B63-A9F7-BB92E48F4045}"/>
              </a:ext>
            </a:extLst>
          </p:cNvPr>
          <p:cNvGrpSpPr/>
          <p:nvPr/>
        </p:nvGrpSpPr>
        <p:grpSpPr>
          <a:xfrm>
            <a:off x="899592" y="1340768"/>
            <a:ext cx="4925097" cy="400110"/>
            <a:chOff x="899592" y="1340768"/>
            <a:chExt cx="4925097" cy="4001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7EE0C8-E5D8-48FC-903E-E1F2572D28C1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375951"/>
              <a:ext cx="1572473" cy="34304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E566FE-C3A2-4760-9FEA-4C461626703E}"/>
                </a:ext>
              </a:extLst>
            </p:cNvPr>
            <p:cNvSpPr txBox="1"/>
            <p:nvPr/>
          </p:nvSpPr>
          <p:spPr>
            <a:xfrm>
              <a:off x="2915816" y="1340768"/>
              <a:ext cx="29088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from the “chiral anomaly.</a:t>
              </a:r>
              <a:r>
                <a:rPr lang="en-US" altLang="ja-JP" sz="2000" dirty="0"/>
                <a:t>”</a:t>
              </a:r>
              <a:endParaRPr kumimoji="1" lang="ja-JP" altLang="en-US" sz="20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8C0E08-8245-4853-AD7E-F018F3F4DE94}"/>
              </a:ext>
            </a:extLst>
          </p:cNvPr>
          <p:cNvGrpSpPr/>
          <p:nvPr/>
        </p:nvGrpSpPr>
        <p:grpSpPr>
          <a:xfrm>
            <a:off x="5395615" y="3731275"/>
            <a:ext cx="3391096" cy="3010093"/>
            <a:chOff x="5395615" y="3867610"/>
            <a:chExt cx="3391096" cy="301009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782C0E2-86E2-4B5D-8F79-1E035A0B5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95615" y="4077072"/>
              <a:ext cx="2632769" cy="280063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B9A695D-F9C3-4448-A6FE-25A5E6572955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997" y="6160188"/>
              <a:ext cx="845714" cy="3180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983BBB7-AACD-4021-8100-1F95F7BC30B0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576" y="3867610"/>
              <a:ext cx="952381" cy="217143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0F3D411-2897-4C67-B64D-9AF41142560D}"/>
              </a:ext>
            </a:extLst>
          </p:cNvPr>
          <p:cNvSpPr txBox="1"/>
          <p:nvPr/>
        </p:nvSpPr>
        <p:spPr>
          <a:xfrm>
            <a:off x="4283968" y="6517374"/>
            <a:ext cx="185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Li, </a:t>
            </a:r>
            <a:r>
              <a:rPr kumimoji="1" lang="en-US" altLang="ja-JP" dirty="0" err="1">
                <a:solidFill>
                  <a:srgbClr val="00B050"/>
                </a:solidFill>
              </a:rPr>
              <a:t>Kharzeev</a:t>
            </a:r>
            <a:r>
              <a:rPr lang="en-US" altLang="ja-JP" dirty="0">
                <a:solidFill>
                  <a:srgbClr val="00B050"/>
                </a:solidFill>
              </a:rPr>
              <a:t>, et al.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809775-D1E6-494E-8163-04364AAC3380}"/>
              </a:ext>
            </a:extLst>
          </p:cNvPr>
          <p:cNvGrpSpPr/>
          <p:nvPr/>
        </p:nvGrpSpPr>
        <p:grpSpPr>
          <a:xfrm>
            <a:off x="1689393" y="1915968"/>
            <a:ext cx="6343767" cy="4521439"/>
            <a:chOff x="2482479" y="1851032"/>
            <a:chExt cx="6696744" cy="50029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5986AC-C093-40DB-A204-52CF80AFF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482479" y="1851032"/>
              <a:ext cx="6696744" cy="5002980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903021-2380-4BA9-A853-B228C75B8C58}"/>
                </a:ext>
              </a:extLst>
            </p:cNvPr>
            <p:cNvSpPr txBox="1"/>
            <p:nvPr/>
          </p:nvSpPr>
          <p:spPr>
            <a:xfrm>
              <a:off x="4067944" y="6381328"/>
              <a:ext cx="3131883" cy="369332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50"/>
                  </a:solidFill>
                </a:rPr>
                <a:t>Borrowed from Li and </a:t>
              </a:r>
              <a:r>
                <a:rPr kumimoji="1" lang="en-US" altLang="ja-JP" dirty="0" err="1">
                  <a:solidFill>
                    <a:srgbClr val="00B050"/>
                  </a:solidFill>
                </a:rPr>
                <a:t>Kharzeev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24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656781-CC2E-44F8-BED5-54679DB87FCE}"/>
              </a:ext>
            </a:extLst>
          </p:cNvPr>
          <p:cNvSpPr txBox="1"/>
          <p:nvPr/>
        </p:nvSpPr>
        <p:spPr>
          <a:xfrm>
            <a:off x="899592" y="166362"/>
            <a:ext cx="766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Chiral magnetic effect search in heavy-ion collisions</a:t>
            </a:r>
            <a:endParaRPr kumimoji="1" lang="ja-JP" altLang="en-US" sz="2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0B5258-B3A5-4254-B51A-6CFC4F9C5A6F}"/>
              </a:ext>
            </a:extLst>
          </p:cNvPr>
          <p:cNvGrpSpPr/>
          <p:nvPr/>
        </p:nvGrpSpPr>
        <p:grpSpPr>
          <a:xfrm>
            <a:off x="4886509" y="2751282"/>
            <a:ext cx="4061547" cy="3287919"/>
            <a:chOff x="4644008" y="1556792"/>
            <a:chExt cx="3945653" cy="3194100"/>
          </a:xfrm>
        </p:grpSpPr>
        <p:pic>
          <p:nvPicPr>
            <p:cNvPr id="6" name="Picture 5" descr="A picture containing sky, table&#10;&#10;Description automatically generated">
              <a:extLst>
                <a:ext uri="{FF2B5EF4-FFF2-40B4-BE49-F238E27FC236}">
                  <a16:creationId xmlns:a16="http://schemas.microsoft.com/office/drawing/2014/main" id="{E59E4835-F8F2-48C3-9DE1-88C004172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556792"/>
              <a:ext cx="3945653" cy="31941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9767EA-CA52-416B-9586-8BB1CD04A08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7078">
              <a:off x="4950717" y="2522146"/>
              <a:ext cx="608111" cy="2168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91B1DA-19CB-418E-8BE9-AD5A86D56D9D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7078">
              <a:off x="5454774" y="2547497"/>
              <a:ext cx="608111" cy="2168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07A75C-516A-4948-8C51-6578BE22B2A9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7078">
              <a:off x="5670798" y="2102773"/>
              <a:ext cx="608111" cy="21685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9BCF62-8F3F-40EA-B0BF-7E3061E771CE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7079">
              <a:off x="7028138" y="4036305"/>
              <a:ext cx="608111" cy="1561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3B8006-2327-43D3-A955-6C6EEC749371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7079">
              <a:off x="7251682" y="4399002"/>
              <a:ext cx="608111" cy="1561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D8D052-BBE0-402F-B946-ACE07F79FDDB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7079">
              <a:off x="6627838" y="4461466"/>
              <a:ext cx="608111" cy="156198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EF2F8B79-6894-4585-925B-E453D8E245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1" y="1843078"/>
            <a:ext cx="7527370" cy="7021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4FC321-AB9D-44B7-BFDF-4134EEB024F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89" y="980728"/>
            <a:ext cx="4386447" cy="46712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F82672-02F6-4B82-8613-1AF46793303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87816"/>
            <a:ext cx="1698205" cy="28023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8D9892B-EB7C-4F70-81E6-32D9A2215143}"/>
              </a:ext>
            </a:extLst>
          </p:cNvPr>
          <p:cNvGrpSpPr/>
          <p:nvPr/>
        </p:nvGrpSpPr>
        <p:grpSpPr>
          <a:xfrm>
            <a:off x="323528" y="3051915"/>
            <a:ext cx="4053711" cy="2825357"/>
            <a:chOff x="271330" y="2965099"/>
            <a:chExt cx="4053711" cy="282535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4BD9721-10BE-4FF6-AF37-C5AC4F2D3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1330" y="2965099"/>
              <a:ext cx="4053711" cy="282535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E34756-500D-423C-AC3B-328215928A82}"/>
                </a:ext>
              </a:extLst>
            </p:cNvPr>
            <p:cNvSpPr txBox="1"/>
            <p:nvPr/>
          </p:nvSpPr>
          <p:spPr>
            <a:xfrm>
              <a:off x="3178995" y="479715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PRL103</a:t>
              </a:r>
              <a:endParaRPr kumimoji="1" lang="ja-JP" alt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E909A4-286E-4BA2-8777-83AD48971E32}"/>
              </a:ext>
            </a:extLst>
          </p:cNvPr>
          <p:cNvGrpSpPr/>
          <p:nvPr/>
        </p:nvGrpSpPr>
        <p:grpSpPr>
          <a:xfrm>
            <a:off x="1106298" y="2636912"/>
            <a:ext cx="7796787" cy="4164270"/>
            <a:chOff x="1106298" y="2636912"/>
            <a:chExt cx="7796787" cy="416427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B817931-2A29-4E55-9FA5-73092EE8D41B}"/>
                </a:ext>
              </a:extLst>
            </p:cNvPr>
            <p:cNvGrpSpPr/>
            <p:nvPr/>
          </p:nvGrpSpPr>
          <p:grpSpPr>
            <a:xfrm>
              <a:off x="4586532" y="2636912"/>
              <a:ext cx="4316553" cy="3609050"/>
              <a:chOff x="5926880" y="2323082"/>
              <a:chExt cx="4316553" cy="360905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406E660-367A-4417-95C3-55D6B7942961}"/>
                  </a:ext>
                </a:extLst>
              </p:cNvPr>
              <p:cNvSpPr/>
              <p:nvPr/>
            </p:nvSpPr>
            <p:spPr bwMode="auto">
              <a:xfrm>
                <a:off x="5926880" y="2323082"/>
                <a:ext cx="4316553" cy="3609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F6D2D6D-F7A5-419C-9685-6794C2E12141}"/>
                  </a:ext>
                </a:extLst>
              </p:cNvPr>
              <p:cNvGrpSpPr/>
              <p:nvPr/>
            </p:nvGrpSpPr>
            <p:grpSpPr>
              <a:xfrm>
                <a:off x="6223487" y="2421831"/>
                <a:ext cx="3741915" cy="3330583"/>
                <a:chOff x="7817016" y="1824116"/>
                <a:chExt cx="3741915" cy="3330583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F934FEE4-86F5-4487-BBAC-10D87DD43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17016" y="1824116"/>
                  <a:ext cx="3741915" cy="3330583"/>
                </a:xfrm>
                <a:prstGeom prst="rect">
                  <a:avLst/>
                </a:prstGeom>
              </p:spPr>
            </p:pic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6220CB3-6522-40A7-8895-3D5E07BDA3C9}"/>
                    </a:ext>
                  </a:extLst>
                </p:cNvPr>
                <p:cNvSpPr txBox="1"/>
                <p:nvPr/>
              </p:nvSpPr>
              <p:spPr>
                <a:xfrm>
                  <a:off x="10116616" y="4293096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PRL118</a:t>
                  </a:r>
                  <a:endParaRPr kumimoji="1" lang="ja-JP" altLang="en-US" dirty="0"/>
                </a:p>
              </p:txBody>
            </p: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3CE56ED-64AD-468B-8213-C713F74B0E57}"/>
                </a:ext>
              </a:extLst>
            </p:cNvPr>
            <p:cNvSpPr txBox="1"/>
            <p:nvPr/>
          </p:nvSpPr>
          <p:spPr>
            <a:xfrm>
              <a:off x="1106298" y="6093296"/>
              <a:ext cx="71670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Understanding and subtracting backgrounds are challenging issues </a:t>
              </a:r>
            </a:p>
            <a:p>
              <a:r>
                <a:rPr lang="en-US" altLang="ja-JP" sz="2000" dirty="0"/>
                <a:t>in the current experimental status. 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854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4E7975DE-F06C-4767-A69D-11C2799BC80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13071"/>
            <a:ext cx="7832710" cy="55568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1A7E64B-F286-4B8D-ACD6-2C82182823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8" y="1534785"/>
            <a:ext cx="7616193" cy="95811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B57DD53-E291-4585-AD63-58625EC42CA5}"/>
              </a:ext>
            </a:extLst>
          </p:cNvPr>
          <p:cNvSpPr txBox="1"/>
          <p:nvPr/>
        </p:nvSpPr>
        <p:spPr>
          <a:xfrm>
            <a:off x="1691680" y="44624"/>
            <a:ext cx="5681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Controlling possible backgrounds</a:t>
            </a:r>
            <a:endParaRPr kumimoji="1" lang="ja-JP" altLang="en-US" sz="3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9E45AA2-1E01-4184-A28C-FD9517132216}"/>
              </a:ext>
            </a:extLst>
          </p:cNvPr>
          <p:cNvGrpSpPr/>
          <p:nvPr/>
        </p:nvGrpSpPr>
        <p:grpSpPr>
          <a:xfrm>
            <a:off x="87155" y="2043140"/>
            <a:ext cx="8880910" cy="2249956"/>
            <a:chOff x="87155" y="2043140"/>
            <a:chExt cx="8880910" cy="224995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ECF2EE6-EB2E-4AE9-BA30-FF0420C5A954}"/>
                </a:ext>
              </a:extLst>
            </p:cNvPr>
            <p:cNvGrpSpPr/>
            <p:nvPr/>
          </p:nvGrpSpPr>
          <p:grpSpPr>
            <a:xfrm>
              <a:off x="6107022" y="2043140"/>
              <a:ext cx="2861043" cy="2249956"/>
              <a:chOff x="6107022" y="2043140"/>
              <a:chExt cx="2861043" cy="2249956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55500F8-CDBF-4CEA-B8BB-CEBE8BC9BECF}"/>
                  </a:ext>
                </a:extLst>
              </p:cNvPr>
              <p:cNvSpPr/>
              <p:nvPr/>
            </p:nvSpPr>
            <p:spPr bwMode="auto">
              <a:xfrm>
                <a:off x="6830150" y="2043140"/>
                <a:ext cx="1414258" cy="22499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E5869DE-B1D9-45D5-BD8E-ACBA70AD2A68}"/>
                  </a:ext>
                </a:extLst>
              </p:cNvPr>
              <p:cNvGrpSpPr/>
              <p:nvPr/>
            </p:nvGrpSpPr>
            <p:grpSpPr>
              <a:xfrm>
                <a:off x="7651417" y="2690270"/>
                <a:ext cx="563305" cy="577006"/>
                <a:chOff x="7358603" y="2319990"/>
                <a:chExt cx="563305" cy="577006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7798F9E-A629-454A-BBC2-1F96784CD209}"/>
                    </a:ext>
                  </a:extLst>
                </p:cNvPr>
                <p:cNvSpPr/>
                <p:nvPr/>
              </p:nvSpPr>
              <p:spPr bwMode="auto">
                <a:xfrm>
                  <a:off x="7358603" y="2333691"/>
                  <a:ext cx="563305" cy="563305"/>
                </a:xfrm>
                <a:prstGeom prst="ellipse">
                  <a:avLst/>
                </a:prstGeom>
                <a:solidFill>
                  <a:srgbClr val="CC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698F617-082F-4DF3-A5FB-99DB09CD325B}"/>
                    </a:ext>
                  </a:extLst>
                </p:cNvPr>
                <p:cNvSpPr txBox="1"/>
                <p:nvPr/>
              </p:nvSpPr>
              <p:spPr>
                <a:xfrm>
                  <a:off x="7461604" y="2319990"/>
                  <a:ext cx="378088" cy="5770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+ -</a:t>
                  </a:r>
                </a:p>
                <a:p>
                  <a:r>
                    <a:rPr lang="en-US" altLang="ja-JP" dirty="0"/>
                    <a:t>- +</a:t>
                  </a:r>
                  <a:endParaRPr kumimoji="1" lang="ja-JP" altLang="en-US" dirty="0"/>
                </a:p>
              </p:txBody>
            </p:sp>
          </p:grp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E315AEA0-F597-4CFB-8411-BB90356EA542}"/>
                  </a:ext>
                </a:extLst>
              </p:cNvPr>
              <p:cNvSpPr/>
              <p:nvPr/>
            </p:nvSpPr>
            <p:spPr bwMode="auto">
              <a:xfrm>
                <a:off x="8327153" y="2817824"/>
                <a:ext cx="640912" cy="582369"/>
              </a:xfrm>
              <a:prstGeom prst="rightArrow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1DC652F9-B9F3-41D8-9CF2-E008DD1D8D3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8424" y="3068388"/>
                <a:ext cx="281653" cy="504628"/>
              </a:xfrm>
              <a:prstGeom prst="rect">
                <a:avLst/>
              </a:prstGeom>
            </p:spPr>
          </p:pic>
          <p:sp>
            <p:nvSpPr>
              <p:cNvPr id="71" name="Arrow: Right 70">
                <a:extLst>
                  <a:ext uri="{FF2B5EF4-FFF2-40B4-BE49-F238E27FC236}">
                    <a16:creationId xmlns:a16="http://schemas.microsoft.com/office/drawing/2014/main" id="{F1DC8017-2CFE-42B0-ACA8-E7C64721F177}"/>
                  </a:ext>
                </a:extLst>
              </p:cNvPr>
              <p:cNvSpPr/>
              <p:nvPr/>
            </p:nvSpPr>
            <p:spPr bwMode="auto">
              <a:xfrm flipH="1">
                <a:off x="6107022" y="2817825"/>
                <a:ext cx="640912" cy="582369"/>
              </a:xfrm>
              <a:prstGeom prst="rightArrow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5B76E1A8-5FF2-4EE2-A88C-C10FF5930E1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272" y="2600050"/>
                <a:ext cx="281653" cy="504628"/>
              </a:xfrm>
              <a:prstGeom prst="rect">
                <a:avLst/>
              </a:prstGeom>
            </p:spPr>
          </p:pic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7B9FB7CF-02D8-4B0F-B05F-D585B006D324}"/>
                  </a:ext>
                </a:extLst>
              </p:cNvPr>
              <p:cNvGrpSpPr/>
              <p:nvPr/>
            </p:nvGrpSpPr>
            <p:grpSpPr>
              <a:xfrm>
                <a:off x="6869565" y="2889983"/>
                <a:ext cx="563305" cy="577006"/>
                <a:chOff x="7358603" y="2319990"/>
                <a:chExt cx="563305" cy="577006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B53CF2DE-0E96-4A21-B8D5-E4A21E447A38}"/>
                    </a:ext>
                  </a:extLst>
                </p:cNvPr>
                <p:cNvSpPr/>
                <p:nvPr/>
              </p:nvSpPr>
              <p:spPr bwMode="auto">
                <a:xfrm>
                  <a:off x="7358603" y="2333691"/>
                  <a:ext cx="563305" cy="563305"/>
                </a:xfrm>
                <a:prstGeom prst="ellipse">
                  <a:avLst/>
                </a:prstGeom>
                <a:solidFill>
                  <a:srgbClr val="CC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C8A18768-F4CC-422D-86D2-4C3177617734}"/>
                    </a:ext>
                  </a:extLst>
                </p:cNvPr>
                <p:cNvSpPr txBox="1"/>
                <p:nvPr/>
              </p:nvSpPr>
              <p:spPr>
                <a:xfrm>
                  <a:off x="7461604" y="2319990"/>
                  <a:ext cx="378088" cy="5770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+ -</a:t>
                  </a:r>
                </a:p>
                <a:p>
                  <a:r>
                    <a:rPr lang="en-US" altLang="ja-JP" dirty="0"/>
                    <a:t>- +</a:t>
                  </a:r>
                  <a:endParaRPr kumimoji="1" lang="ja-JP" altLang="en-US" dirty="0"/>
                </a:p>
              </p:txBody>
            </p:sp>
          </p:grp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240DDD-94E2-4750-8AC8-E5A20E0040CB}"/>
                </a:ext>
              </a:extLst>
            </p:cNvPr>
            <p:cNvSpPr txBox="1"/>
            <p:nvPr/>
          </p:nvSpPr>
          <p:spPr>
            <a:xfrm>
              <a:off x="87155" y="2651428"/>
              <a:ext cx="686110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Yet</a:t>
              </a:r>
              <a:r>
                <a:rPr kumimoji="1" lang="en-US" altLang="ja-JP" sz="2400" dirty="0"/>
                <a:t>, if a local charge conservation is imposed, </a:t>
              </a:r>
            </a:p>
            <a:p>
              <a:r>
                <a:rPr kumimoji="1" lang="en-US" altLang="ja-JP" sz="2400" dirty="0"/>
                <a:t>unlike-sign pairs are more likely to be detected  </a:t>
              </a:r>
            </a:p>
            <a:p>
              <a:r>
                <a:rPr kumimoji="1" lang="en-US" altLang="ja-JP" sz="2400" dirty="0"/>
                <a:t>in a small relative angle, because of the flow. </a:t>
              </a:r>
            </a:p>
            <a:p>
              <a:r>
                <a:rPr lang="en-US" altLang="ja-JP" sz="2400" dirty="0">
                  <a:solidFill>
                    <a:srgbClr val="00B050"/>
                  </a:solidFill>
                </a:rPr>
                <a:t>This effect is charge-dependent and contaminates </a:t>
              </a:r>
              <a:r>
                <a:rPr lang="en-US" altLang="ja-JP" sz="2400" dirty="0" err="1">
                  <a:solidFill>
                    <a:srgbClr val="00B050"/>
                  </a:solidFill>
                </a:rPr>
                <a:t>Δγ</a:t>
              </a:r>
              <a:r>
                <a:rPr lang="en-US" altLang="ja-JP" sz="2400" dirty="0">
                  <a:solidFill>
                    <a:srgbClr val="00B050"/>
                  </a:solidFill>
                </a:rPr>
                <a:t>.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C85520F-0A7E-41B7-A284-14FA0E40F05C}"/>
              </a:ext>
            </a:extLst>
          </p:cNvPr>
          <p:cNvGrpSpPr/>
          <p:nvPr/>
        </p:nvGrpSpPr>
        <p:grpSpPr>
          <a:xfrm>
            <a:off x="5950030" y="1817809"/>
            <a:ext cx="3014458" cy="2898933"/>
            <a:chOff x="5878022" y="1826211"/>
            <a:chExt cx="3014458" cy="2898933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66DD936-ED14-4431-8DF4-F203FDE33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40152" y="1826211"/>
              <a:ext cx="2952328" cy="2898933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EE2FC55-4067-4444-B978-422F4D8D1C7C}"/>
                </a:ext>
              </a:extLst>
            </p:cNvPr>
            <p:cNvSpPr/>
            <p:nvPr/>
          </p:nvSpPr>
          <p:spPr bwMode="auto">
            <a:xfrm>
              <a:off x="5940152" y="2043140"/>
              <a:ext cx="241926" cy="2105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C1D1C66-B597-4546-8FBD-F5BD01FC2207}"/>
                </a:ext>
              </a:extLst>
            </p:cNvPr>
            <p:cNvSpPr txBox="1"/>
            <p:nvPr/>
          </p:nvSpPr>
          <p:spPr>
            <a:xfrm>
              <a:off x="5878022" y="2310512"/>
              <a:ext cx="442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/>
                <a:t>Δγ</a:t>
              </a:r>
              <a:endParaRPr kumimoji="1" lang="ja-JP" altLang="en-US" sz="20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745BDE4-441A-444A-BD8D-86D9ECFD7651}"/>
              </a:ext>
            </a:extLst>
          </p:cNvPr>
          <p:cNvGrpSpPr/>
          <p:nvPr/>
        </p:nvGrpSpPr>
        <p:grpSpPr>
          <a:xfrm>
            <a:off x="107504" y="4437112"/>
            <a:ext cx="8667079" cy="2376264"/>
            <a:chOff x="107504" y="4437112"/>
            <a:chExt cx="8667079" cy="237626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9ACADD1-16B4-40EF-BFE0-44A46BFC97A3}"/>
                </a:ext>
              </a:extLst>
            </p:cNvPr>
            <p:cNvSpPr txBox="1"/>
            <p:nvPr/>
          </p:nvSpPr>
          <p:spPr>
            <a:xfrm>
              <a:off x="1118935" y="6105490"/>
              <a:ext cx="73414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FF33CC"/>
                  </a:solidFill>
                </a:rPr>
                <a:t>What can we really learn beyond the current (theoretical) status </a:t>
              </a:r>
            </a:p>
            <a:p>
              <a:r>
                <a:rPr kumimoji="1" lang="en-US" altLang="ja-JP" sz="2000" dirty="0">
                  <a:solidFill>
                    <a:srgbClr val="FF33CC"/>
                  </a:solidFill>
                </a:rPr>
                <a:t>if the CME is measured in HIC? </a:t>
              </a:r>
              <a:r>
                <a:rPr lang="en-US" altLang="ja-JP" sz="2000" dirty="0">
                  <a:solidFill>
                    <a:srgbClr val="FF33CC"/>
                  </a:solidFill>
                </a:rPr>
                <a:t>Do we understand just backgrounds?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5AC9880-80BD-42F3-909D-1E54A840083D}"/>
                </a:ext>
              </a:extLst>
            </p:cNvPr>
            <p:cNvGrpSpPr/>
            <p:nvPr/>
          </p:nvGrpSpPr>
          <p:grpSpPr>
            <a:xfrm>
              <a:off x="6992978" y="4651358"/>
              <a:ext cx="1781605" cy="1320379"/>
              <a:chOff x="6992978" y="4618259"/>
              <a:chExt cx="1781605" cy="1320379"/>
            </a:xfrm>
          </p:grpSpPr>
          <p:pic>
            <p:nvPicPr>
              <p:cNvPr id="50" name="Picture 49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5922ED49-134F-42E8-BEB4-1C89AFF32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2978" y="4618259"/>
                <a:ext cx="1781605" cy="1187738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BAFBD28B-B1FB-4221-A598-C91EF085832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7403" y="5648228"/>
                <a:ext cx="1470687" cy="290410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7C0C32F-759A-4E43-8FA8-52442B840CF9}"/>
                </a:ext>
              </a:extLst>
            </p:cNvPr>
            <p:cNvGrpSpPr/>
            <p:nvPr/>
          </p:nvGrpSpPr>
          <p:grpSpPr>
            <a:xfrm>
              <a:off x="4936605" y="4646397"/>
              <a:ext cx="1651619" cy="1335982"/>
              <a:chOff x="4611838" y="4613298"/>
              <a:chExt cx="1651619" cy="1335982"/>
            </a:xfrm>
          </p:grpSpPr>
          <p:pic>
            <p:nvPicPr>
              <p:cNvPr id="46" name="Picture 45" descr="A close up of an object&#10;&#10;Description automatically generated">
                <a:extLst>
                  <a:ext uri="{FF2B5EF4-FFF2-40B4-BE49-F238E27FC236}">
                    <a16:creationId xmlns:a16="http://schemas.microsoft.com/office/drawing/2014/main" id="{36408677-FB90-4F12-B4BD-B8F0DE67C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1838" y="4613298"/>
                <a:ext cx="1651619" cy="1214628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593B25D5-42E9-45F3-BC34-1C313B4019A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7330" y="5662713"/>
                <a:ext cx="1320633" cy="286567"/>
              </a:xfrm>
              <a:prstGeom prst="rect">
                <a:avLst/>
              </a:prstGeom>
            </p:spPr>
          </p:pic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8E2DF4-0B63-4CA1-AF9F-73F894871A32}"/>
                </a:ext>
              </a:extLst>
            </p:cNvPr>
            <p:cNvSpPr txBox="1"/>
            <p:nvPr/>
          </p:nvSpPr>
          <p:spPr>
            <a:xfrm>
              <a:off x="107504" y="4437112"/>
              <a:ext cx="44555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Can </a:t>
              </a:r>
              <a:r>
                <a:rPr kumimoji="1" lang="en-US" altLang="ja-JP" sz="2400" dirty="0">
                  <a:solidFill>
                    <a:srgbClr val="00B0F0"/>
                  </a:solidFill>
                </a:rPr>
                <a:t>isobaric collisions </a:t>
              </a:r>
              <a:r>
                <a:rPr kumimoji="1" lang="en-US" altLang="ja-JP" sz="2400" dirty="0"/>
                <a:t>help us to </a:t>
              </a:r>
            </a:p>
            <a:p>
              <a:r>
                <a:rPr kumimoji="1" lang="en-US" altLang="ja-JP" sz="2400" dirty="0"/>
                <a:t>extract </a:t>
              </a:r>
              <a:r>
                <a:rPr lang="en-US" altLang="ja-JP" sz="2400" dirty="0"/>
                <a:t>the magnetic-field effects?</a:t>
              </a:r>
              <a:endParaRPr kumimoji="1" lang="ja-JP" altLang="en-US" sz="2400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3A61FFD-E4E0-41B1-8B8D-3D0561B70143}"/>
                </a:ext>
              </a:extLst>
            </p:cNvPr>
            <p:cNvSpPr txBox="1"/>
            <p:nvPr/>
          </p:nvSpPr>
          <p:spPr>
            <a:xfrm>
              <a:off x="107504" y="5795972"/>
              <a:ext cx="5102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50"/>
                  </a:solidFill>
                </a:rPr>
                <a:t>Cf., Deng, Huang, Ma, Wang for </a:t>
              </a:r>
              <a:r>
                <a:rPr lang="en-US" altLang="ja-JP" dirty="0" err="1">
                  <a:solidFill>
                    <a:srgbClr val="00B050"/>
                  </a:solidFill>
                </a:rPr>
                <a:t>for</a:t>
              </a:r>
              <a:r>
                <a:rPr lang="en-US" altLang="ja-JP" dirty="0">
                  <a:solidFill>
                    <a:srgbClr val="00B050"/>
                  </a:solidFill>
                </a:rPr>
                <a:t> recent estimates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13B2306-195F-4383-A42F-ACA80C163C3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6" y="5301555"/>
              <a:ext cx="3587353" cy="43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467544" y="1124744"/>
            <a:ext cx="3672408" cy="2637438"/>
            <a:chOff x="1907704" y="2420888"/>
            <a:chExt cx="5027733" cy="367439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3150892"/>
              <a:ext cx="5027733" cy="2693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</p:pic>
        <p:sp>
          <p:nvSpPr>
            <p:cNvPr id="12" name="右矢印 11"/>
            <p:cNvSpPr/>
            <p:nvPr/>
          </p:nvSpPr>
          <p:spPr bwMode="auto">
            <a:xfrm>
              <a:off x="2226941" y="4142712"/>
              <a:ext cx="2166344" cy="438416"/>
            </a:xfrm>
            <a:prstGeom prst="rightArrow">
              <a:avLst/>
            </a:prstGeom>
            <a:solidFill>
              <a:srgbClr val="FF66CC"/>
            </a:solidFill>
            <a:ln>
              <a:solidFill>
                <a:srgbClr val="FFFF00"/>
              </a:solidFill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3" name="右矢印 12"/>
            <p:cNvSpPr/>
            <p:nvPr/>
          </p:nvSpPr>
          <p:spPr bwMode="auto">
            <a:xfrm flipH="1" flipV="1">
              <a:off x="4819229" y="4359540"/>
              <a:ext cx="2016240" cy="437612"/>
            </a:xfrm>
            <a:prstGeom prst="rightArrow">
              <a:avLst/>
            </a:prstGeom>
            <a:solidFill>
              <a:srgbClr val="FF66CC"/>
            </a:solidFill>
            <a:ln cmpd="sng">
              <a:solidFill>
                <a:srgbClr val="FFFF00"/>
              </a:solidFill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2154933" y="2420888"/>
              <a:ext cx="3470495" cy="3249138"/>
              <a:chOff x="2889033" y="1375409"/>
              <a:chExt cx="2364949" cy="2629657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0" name="円弧 19"/>
              <p:cNvSpPr/>
              <p:nvPr/>
            </p:nvSpPr>
            <p:spPr>
              <a:xfrm flipH="1">
                <a:off x="2889033" y="1375409"/>
                <a:ext cx="2364949" cy="2629657"/>
              </a:xfrm>
              <a:prstGeom prst="arc">
                <a:avLst>
                  <a:gd name="adj1" fmla="val 11875548"/>
                  <a:gd name="adj2" fmla="val 1750579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19786994" lon="17567926" rev="21062887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弧 20"/>
              <p:cNvSpPr/>
              <p:nvPr/>
            </p:nvSpPr>
            <p:spPr>
              <a:xfrm flipH="1">
                <a:off x="3413958" y="1502895"/>
                <a:ext cx="1204146" cy="2294255"/>
              </a:xfrm>
              <a:prstGeom prst="arc">
                <a:avLst>
                  <a:gd name="adj1" fmla="val 11243535"/>
                  <a:gd name="adj2" fmla="val 1268660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20082133" lon="17848202" rev="21545114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弧 21"/>
              <p:cNvSpPr/>
              <p:nvPr/>
            </p:nvSpPr>
            <p:spPr>
              <a:xfrm flipH="1">
                <a:off x="3651383" y="1668760"/>
                <a:ext cx="660430" cy="1978851"/>
              </a:xfrm>
              <a:prstGeom prst="arc">
                <a:avLst>
                  <a:gd name="adj1" fmla="val 11867436"/>
                  <a:gd name="adj2" fmla="val 1456315"/>
                </a:avLst>
              </a:prstGeom>
              <a:ln w="66675" cap="rnd" cmpd="sng">
                <a:solidFill>
                  <a:srgbClr val="00B050"/>
                </a:solidFill>
                <a:headEnd type="triangle" w="med" len="med"/>
                <a:tailEnd type="none" w="med" len="med"/>
              </a:ln>
              <a:scene3d>
                <a:camera prst="isometricRightUp">
                  <a:rot lat="19782168" lon="17853733" rev="21542532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4499578" y="3356992"/>
              <a:ext cx="1831819" cy="2738291"/>
              <a:chOff x="4514565" y="2078563"/>
              <a:chExt cx="1514369" cy="2232248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7" name="円弧 16"/>
              <p:cNvSpPr/>
              <p:nvPr/>
            </p:nvSpPr>
            <p:spPr>
              <a:xfrm>
                <a:off x="4514565" y="2078563"/>
                <a:ext cx="1514369" cy="2232248"/>
              </a:xfrm>
              <a:prstGeom prst="arc">
                <a:avLst>
                  <a:gd name="adj1" fmla="val 11959789"/>
                  <a:gd name="adj2" fmla="val 8776466"/>
                </a:avLst>
              </a:prstGeom>
              <a:ln w="66675" cap="rnd" cmpd="sng">
                <a:solidFill>
                  <a:srgbClr val="00B050">
                    <a:alpha val="87000"/>
                  </a:srgbClr>
                </a:solidFill>
                <a:headEnd type="triangle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弧 17"/>
              <p:cNvSpPr/>
              <p:nvPr/>
            </p:nvSpPr>
            <p:spPr>
              <a:xfrm>
                <a:off x="4713512" y="2324491"/>
                <a:ext cx="1137333" cy="1842304"/>
              </a:xfrm>
              <a:prstGeom prst="arc">
                <a:avLst>
                  <a:gd name="adj1" fmla="val 11955876"/>
                  <a:gd name="adj2" fmla="val 8640163"/>
                </a:avLst>
              </a:prstGeom>
              <a:ln w="66675" cap="rnd" cmpd="sng">
                <a:solidFill>
                  <a:srgbClr val="00B050">
                    <a:alpha val="87000"/>
                  </a:srgbClr>
                </a:solidFill>
                <a:headEnd type="triangle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弧 18"/>
              <p:cNvSpPr/>
              <p:nvPr/>
            </p:nvSpPr>
            <p:spPr>
              <a:xfrm>
                <a:off x="4865911" y="2582619"/>
                <a:ext cx="833111" cy="1349511"/>
              </a:xfrm>
              <a:prstGeom prst="arc">
                <a:avLst>
                  <a:gd name="adj1" fmla="val 12286575"/>
                  <a:gd name="adj2" fmla="val 8316086"/>
                </a:avLst>
              </a:prstGeom>
              <a:ln w="66675" cap="rnd" cmpd="sng">
                <a:solidFill>
                  <a:srgbClr val="00B050">
                    <a:alpha val="87000"/>
                  </a:srgbClr>
                </a:solidFill>
                <a:headEnd type="triangle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4089874" y="3917830"/>
              <a:ext cx="838484" cy="1340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dirty="0">
                  <a:solidFill>
                    <a:srgbClr val="00B050"/>
                  </a:solidFill>
                </a:rPr>
                <a:t>B</a:t>
              </a:r>
              <a:endParaRPr kumimoji="1" lang="ja-JP" altLang="en-US" sz="4800" dirty="0">
                <a:solidFill>
                  <a:srgbClr val="00B050"/>
                </a:solidFill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860718" y="44624"/>
            <a:ext cx="72396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70C0"/>
                </a:solidFill>
              </a:rPr>
              <a:t>Analytic and numerical estimates of the strong B</a:t>
            </a:r>
          </a:p>
          <a:p>
            <a:r>
              <a:rPr kumimoji="1" lang="en-US" altLang="ja-JP" sz="2800" dirty="0">
                <a:solidFill>
                  <a:srgbClr val="0070C0"/>
                </a:solidFill>
              </a:rPr>
              <a:t>-- Impact parameter dependences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D818CD-A85C-4FCB-9131-E5F546CEDCC3}"/>
              </a:ext>
            </a:extLst>
          </p:cNvPr>
          <p:cNvGrpSpPr/>
          <p:nvPr/>
        </p:nvGrpSpPr>
        <p:grpSpPr>
          <a:xfrm>
            <a:off x="4255765" y="1124744"/>
            <a:ext cx="4915256" cy="2241540"/>
            <a:chOff x="4255765" y="1196752"/>
            <a:chExt cx="4915256" cy="22415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901" y="1196752"/>
              <a:ext cx="4220555" cy="180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EDD6A15-7374-4AC0-A3E5-8DB20EC02A4F}"/>
                </a:ext>
              </a:extLst>
            </p:cNvPr>
            <p:cNvSpPr/>
            <p:nvPr/>
          </p:nvSpPr>
          <p:spPr>
            <a:xfrm>
              <a:off x="4255765" y="3068960"/>
              <a:ext cx="4915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Static Coulomb field </a:t>
              </a:r>
              <a:r>
                <a:rPr lang="en-US" altLang="ja-JP" dirty="0">
                  <a:sym typeface="Wingdings" panose="05000000000000000000" pitchFamily="2" charset="2"/>
                </a:rPr>
                <a:t> </a:t>
              </a:r>
              <a:r>
                <a:rPr lang="ja-JP" altLang="en-US" dirty="0"/>
                <a:t>Lienard</a:t>
              </a:r>
              <a:r>
                <a:rPr lang="en-US" altLang="ja-JP" dirty="0"/>
                <a:t>-W</a:t>
              </a:r>
              <a:r>
                <a:rPr lang="ja-JP" altLang="en-US" dirty="0"/>
                <a:t>iechert potential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8B198C-A79E-44F3-AF14-E68752870A46}"/>
              </a:ext>
            </a:extLst>
          </p:cNvPr>
          <p:cNvGrpSpPr/>
          <p:nvPr/>
        </p:nvGrpSpPr>
        <p:grpSpPr>
          <a:xfrm>
            <a:off x="323528" y="3645024"/>
            <a:ext cx="8743009" cy="3168352"/>
            <a:chOff x="323528" y="3645024"/>
            <a:chExt cx="8743009" cy="316835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645024"/>
              <a:ext cx="8424936" cy="280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4360249" y="6453336"/>
              <a:ext cx="47062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00B05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W.-T. Deng &amp; X.-G. Huang,   KH and X.-G. Huang</a:t>
              </a:r>
              <a:endParaRPr lang="ja-JP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1243F9-5792-46DF-AEB3-FE7DC991F23F}"/>
                </a:ext>
              </a:extLst>
            </p:cNvPr>
            <p:cNvSpPr txBox="1"/>
            <p:nvPr/>
          </p:nvSpPr>
          <p:spPr>
            <a:xfrm>
              <a:off x="1819232" y="6444044"/>
              <a:ext cx="2161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t</a:t>
              </a:r>
              <a:r>
                <a:rPr kumimoji="1" lang="en-US" altLang="ja-JP" dirty="0"/>
                <a:t> = 0 (at the collision)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3330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647A11-BD29-4B35-A406-8C342935EB24}"/>
              </a:ext>
            </a:extLst>
          </p:cNvPr>
          <p:cNvGrpSpPr/>
          <p:nvPr/>
        </p:nvGrpSpPr>
        <p:grpSpPr>
          <a:xfrm>
            <a:off x="3491880" y="260648"/>
            <a:ext cx="5616624" cy="5616624"/>
            <a:chOff x="3059832" y="1772816"/>
            <a:chExt cx="5122855" cy="518457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794967-9A51-41A8-A433-47CC32EE22BA}"/>
                </a:ext>
              </a:extLst>
            </p:cNvPr>
            <p:cNvGrpSpPr/>
            <p:nvPr/>
          </p:nvGrpSpPr>
          <p:grpSpPr>
            <a:xfrm>
              <a:off x="3059832" y="1772816"/>
              <a:ext cx="5122855" cy="5184576"/>
              <a:chOff x="2555776" y="863026"/>
              <a:chExt cx="5976664" cy="604867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942A2D-9837-40C7-BBAB-CEEB02437CA6}"/>
                  </a:ext>
                </a:extLst>
              </p:cNvPr>
              <p:cNvSpPr/>
              <p:nvPr/>
            </p:nvSpPr>
            <p:spPr bwMode="auto">
              <a:xfrm>
                <a:off x="2555776" y="863026"/>
                <a:ext cx="5976664" cy="60486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04548B86-CDC9-4F0A-8201-BFC1D0F4B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53852" y="1188364"/>
                <a:ext cx="4442484" cy="1121400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9FCC53B-9B3A-4D55-BA31-6E885B17A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7784" y="2447202"/>
                <a:ext cx="5832648" cy="4321079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31FCE7-79FE-4589-BF84-8170F6AB21B6}"/>
                </a:ext>
              </a:extLst>
            </p:cNvPr>
            <p:cNvSpPr txBox="1"/>
            <p:nvPr/>
          </p:nvSpPr>
          <p:spPr>
            <a:xfrm>
              <a:off x="4716016" y="313167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Coming soon…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BE33CB-0D4F-42DB-A775-D453066C24F8}"/>
              </a:ext>
            </a:extLst>
          </p:cNvPr>
          <p:cNvSpPr txBox="1"/>
          <p:nvPr/>
        </p:nvSpPr>
        <p:spPr>
          <a:xfrm>
            <a:off x="395536" y="2724533"/>
            <a:ext cx="2848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F0"/>
                </a:solidFill>
              </a:rPr>
              <a:t>Landau-level quantization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923AE-FD13-4230-AE59-ABEB83B38057}"/>
              </a:ext>
            </a:extLst>
          </p:cNvPr>
          <p:cNvSpPr txBox="1"/>
          <p:nvPr/>
        </p:nvSpPr>
        <p:spPr>
          <a:xfrm>
            <a:off x="395536" y="3851756"/>
            <a:ext cx="256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B0F0"/>
                </a:solidFill>
              </a:rPr>
              <a:t>Resummation</a:t>
            </a:r>
            <a:r>
              <a:rPr kumimoji="1" lang="en-US" altLang="ja-JP" dirty="0">
                <a:solidFill>
                  <a:srgbClr val="00B0F0"/>
                </a:solidFill>
              </a:rPr>
              <a:t> techniques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74749-A6D8-4564-A118-27EF819BD56F}"/>
              </a:ext>
            </a:extLst>
          </p:cNvPr>
          <p:cNvSpPr txBox="1"/>
          <p:nvPr/>
        </p:nvSpPr>
        <p:spPr>
          <a:xfrm>
            <a:off x="395536" y="5085184"/>
            <a:ext cx="13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Applications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7787D-F2C1-4F70-B5A1-909CBDAA7F04}"/>
              </a:ext>
            </a:extLst>
          </p:cNvPr>
          <p:cNvSpPr txBox="1"/>
          <p:nvPr/>
        </p:nvSpPr>
        <p:spPr>
          <a:xfrm>
            <a:off x="245575" y="530677"/>
            <a:ext cx="2936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What talked today </a:t>
            </a:r>
          </a:p>
          <a:p>
            <a:r>
              <a:rPr kumimoji="1" lang="en-US" altLang="ja-JP" sz="2800" dirty="0"/>
              <a:t>in review articles</a:t>
            </a:r>
            <a:endParaRPr kumimoji="1" lang="ja-JP" alt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14B2E-5CAA-4201-83AB-7D94A7FEA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482" y="5805264"/>
            <a:ext cx="5720030" cy="1061779"/>
          </a:xfrm>
          <a:prstGeom prst="rect">
            <a:avLst/>
          </a:prstGeom>
          <a:ln w="19050">
            <a:solidFill>
              <a:srgbClr val="33CC33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7633DA-88D0-4E5B-ACB0-7F0E606C8A8F}"/>
              </a:ext>
            </a:extLst>
          </p:cNvPr>
          <p:cNvSpPr txBox="1"/>
          <p:nvPr/>
        </p:nvSpPr>
        <p:spPr>
          <a:xfrm>
            <a:off x="395536" y="5805264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B050"/>
                </a:solidFill>
              </a:rPr>
              <a:t>Phenomenologies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C3EA80-51E9-40D5-BB6A-101DFBEDF4C0}"/>
              </a:ext>
            </a:extLst>
          </p:cNvPr>
          <p:cNvSpPr txBox="1"/>
          <p:nvPr/>
        </p:nvSpPr>
        <p:spPr>
          <a:xfrm>
            <a:off x="35496" y="638132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33CC"/>
                </a:solidFill>
              </a:rPr>
              <a:t>More review pape</a:t>
            </a:r>
            <a:r>
              <a:rPr lang="en-US" altLang="ja-JP" dirty="0">
                <a:solidFill>
                  <a:srgbClr val="FF33CC"/>
                </a:solidFill>
              </a:rPr>
              <a:t>rs in the ref. lists</a:t>
            </a:r>
            <a:endParaRPr kumimoji="1" lang="ja-JP" altLang="en-US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62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905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3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179512" y="4725144"/>
            <a:ext cx="7660607" cy="2088232"/>
            <a:chOff x="179512" y="4725144"/>
            <a:chExt cx="7660607" cy="2088232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4067944" y="4869160"/>
              <a:ext cx="3772175" cy="1944216"/>
              <a:chOff x="4067944" y="4869160"/>
              <a:chExt cx="3772175" cy="1944216"/>
            </a:xfrm>
          </p:grpSpPr>
          <p:sp>
            <p:nvSpPr>
              <p:cNvPr id="217" name="角丸四角形 216"/>
              <p:cNvSpPr/>
              <p:nvPr/>
            </p:nvSpPr>
            <p:spPr>
              <a:xfrm>
                <a:off x="4067944" y="5097759"/>
                <a:ext cx="3772175" cy="1715617"/>
              </a:xfrm>
              <a:prstGeom prst="roundRect">
                <a:avLst/>
              </a:prstGeom>
              <a:noFill/>
              <a:ln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4283968" y="4869160"/>
                <a:ext cx="216020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Photon splitting</a:t>
                </a:r>
                <a:endParaRPr kumimoji="1" lang="ja-JP" altLang="en-US" sz="2400" dirty="0"/>
              </a:p>
            </p:txBody>
          </p:sp>
          <p:pic>
            <p:nvPicPr>
              <p:cNvPr id="23" name="図 22" descr="\begin{document}&#10;\begin{align*}&#10;F_\gam F_\gam F_\gam { \blue F_{\rm ext} }&#10;\end{align*}&#10;\end{document}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7843" y="5650301"/>
                <a:ext cx="1448417" cy="298979"/>
              </a:xfrm>
              <a:prstGeom prst="rect">
                <a:avLst/>
              </a:prstGeom>
            </p:spPr>
          </p:pic>
          <p:grpSp>
            <p:nvGrpSpPr>
              <p:cNvPr id="204" name="グループ化 203"/>
              <p:cNvGrpSpPr/>
              <p:nvPr/>
            </p:nvGrpSpPr>
            <p:grpSpPr>
              <a:xfrm>
                <a:off x="5769320" y="5805264"/>
                <a:ext cx="1538984" cy="832284"/>
                <a:chOff x="3087327" y="5235241"/>
                <a:chExt cx="1780004" cy="962628"/>
              </a:xfrm>
            </p:grpSpPr>
            <p:sp>
              <p:nvSpPr>
                <p:cNvPr id="205" name="テキスト ボックス 204"/>
                <p:cNvSpPr txBox="1"/>
                <p:nvPr/>
              </p:nvSpPr>
              <p:spPr>
                <a:xfrm>
                  <a:off x="3283326" y="5661248"/>
                  <a:ext cx="352570" cy="311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 err="1">
                      <a:solidFill>
                        <a:srgbClr val="0070C0"/>
                      </a:solidFill>
                    </a:rPr>
                    <a:t>eB</a:t>
                  </a:r>
                  <a:endParaRPr kumimoji="1" lang="ja-JP" altLang="en-US" sz="20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06" name="フリーフォーム 205"/>
                <p:cNvSpPr/>
                <p:nvPr/>
              </p:nvSpPr>
              <p:spPr>
                <a:xfrm rot="107947" flipH="1">
                  <a:off x="3087327" y="5534371"/>
                  <a:ext cx="559743" cy="120909"/>
                </a:xfrm>
                <a:custGeom>
                  <a:avLst/>
                  <a:gdLst>
                    <a:gd name="connsiteX0" fmla="*/ 0 w 6371771"/>
                    <a:gd name="connsiteY0" fmla="*/ 803124 h 1533677"/>
                    <a:gd name="connsiteX1" fmla="*/ 682171 w 6371771"/>
                    <a:gd name="connsiteY1" fmla="*/ 120953 h 1533677"/>
                    <a:gd name="connsiteX2" fmla="*/ 1407885 w 6371771"/>
                    <a:gd name="connsiteY2" fmla="*/ 1528839 h 1533677"/>
                    <a:gd name="connsiteX3" fmla="*/ 2133600 w 6371771"/>
                    <a:gd name="connsiteY3" fmla="*/ 106439 h 1533677"/>
                    <a:gd name="connsiteX4" fmla="*/ 2844800 w 6371771"/>
                    <a:gd name="connsiteY4" fmla="*/ 1528839 h 1533677"/>
                    <a:gd name="connsiteX5" fmla="*/ 3570514 w 6371771"/>
                    <a:gd name="connsiteY5" fmla="*/ 77410 h 1533677"/>
                    <a:gd name="connsiteX6" fmla="*/ 4281714 w 6371771"/>
                    <a:gd name="connsiteY6" fmla="*/ 1514324 h 1533677"/>
                    <a:gd name="connsiteX7" fmla="*/ 4978400 w 6371771"/>
                    <a:gd name="connsiteY7" fmla="*/ 91924 h 1533677"/>
                    <a:gd name="connsiteX8" fmla="*/ 5733143 w 6371771"/>
                    <a:gd name="connsiteY8" fmla="*/ 1514324 h 1533677"/>
                    <a:gd name="connsiteX9" fmla="*/ 6371771 w 6371771"/>
                    <a:gd name="connsiteY9" fmla="*/ 77410 h 153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71771" h="1533677">
                      <a:moveTo>
                        <a:pt x="0" y="803124"/>
                      </a:moveTo>
                      <a:cubicBezTo>
                        <a:pt x="223761" y="401562"/>
                        <a:pt x="447523" y="0"/>
                        <a:pt x="682171" y="120953"/>
                      </a:cubicBezTo>
                      <a:cubicBezTo>
                        <a:pt x="916819" y="241906"/>
                        <a:pt x="1165980" y="1531258"/>
                        <a:pt x="1407885" y="1528839"/>
                      </a:cubicBezTo>
                      <a:cubicBezTo>
                        <a:pt x="1649790" y="1526420"/>
                        <a:pt x="1894114" y="106439"/>
                        <a:pt x="2133600" y="106439"/>
                      </a:cubicBezTo>
                      <a:cubicBezTo>
                        <a:pt x="2373086" y="106439"/>
                        <a:pt x="2605314" y="1533677"/>
                        <a:pt x="2844800" y="1528839"/>
                      </a:cubicBezTo>
                      <a:cubicBezTo>
                        <a:pt x="3084286" y="1524001"/>
                        <a:pt x="3331028" y="79829"/>
                        <a:pt x="3570514" y="77410"/>
                      </a:cubicBezTo>
                      <a:cubicBezTo>
                        <a:pt x="3810000" y="74991"/>
                        <a:pt x="4047066" y="1511905"/>
                        <a:pt x="4281714" y="1514324"/>
                      </a:cubicBezTo>
                      <a:cubicBezTo>
                        <a:pt x="4516362" y="1516743"/>
                        <a:pt x="4736495" y="91924"/>
                        <a:pt x="4978400" y="91924"/>
                      </a:cubicBezTo>
                      <a:cubicBezTo>
                        <a:pt x="5220305" y="91924"/>
                        <a:pt x="5500915" y="1516743"/>
                        <a:pt x="5733143" y="1514324"/>
                      </a:cubicBezTo>
                      <a:cubicBezTo>
                        <a:pt x="5965371" y="1511905"/>
                        <a:pt x="6168571" y="794657"/>
                        <a:pt x="6371771" y="7741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7" name="フリーフォーム 206"/>
                <p:cNvSpPr/>
                <p:nvPr/>
              </p:nvSpPr>
              <p:spPr>
                <a:xfrm rot="107947" flipH="1">
                  <a:off x="4307588" y="5262949"/>
                  <a:ext cx="559743" cy="120909"/>
                </a:xfrm>
                <a:custGeom>
                  <a:avLst/>
                  <a:gdLst>
                    <a:gd name="connsiteX0" fmla="*/ 0 w 6371771"/>
                    <a:gd name="connsiteY0" fmla="*/ 803124 h 1533677"/>
                    <a:gd name="connsiteX1" fmla="*/ 682171 w 6371771"/>
                    <a:gd name="connsiteY1" fmla="*/ 120953 h 1533677"/>
                    <a:gd name="connsiteX2" fmla="*/ 1407885 w 6371771"/>
                    <a:gd name="connsiteY2" fmla="*/ 1528839 h 1533677"/>
                    <a:gd name="connsiteX3" fmla="*/ 2133600 w 6371771"/>
                    <a:gd name="connsiteY3" fmla="*/ 106439 h 1533677"/>
                    <a:gd name="connsiteX4" fmla="*/ 2844800 w 6371771"/>
                    <a:gd name="connsiteY4" fmla="*/ 1528839 h 1533677"/>
                    <a:gd name="connsiteX5" fmla="*/ 3570514 w 6371771"/>
                    <a:gd name="connsiteY5" fmla="*/ 77410 h 1533677"/>
                    <a:gd name="connsiteX6" fmla="*/ 4281714 w 6371771"/>
                    <a:gd name="connsiteY6" fmla="*/ 1514324 h 1533677"/>
                    <a:gd name="connsiteX7" fmla="*/ 4978400 w 6371771"/>
                    <a:gd name="connsiteY7" fmla="*/ 91924 h 1533677"/>
                    <a:gd name="connsiteX8" fmla="*/ 5733143 w 6371771"/>
                    <a:gd name="connsiteY8" fmla="*/ 1514324 h 1533677"/>
                    <a:gd name="connsiteX9" fmla="*/ 6371771 w 6371771"/>
                    <a:gd name="connsiteY9" fmla="*/ 77410 h 153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71771" h="1533677">
                      <a:moveTo>
                        <a:pt x="0" y="803124"/>
                      </a:moveTo>
                      <a:cubicBezTo>
                        <a:pt x="223761" y="401562"/>
                        <a:pt x="447523" y="0"/>
                        <a:pt x="682171" y="120953"/>
                      </a:cubicBezTo>
                      <a:cubicBezTo>
                        <a:pt x="916819" y="241906"/>
                        <a:pt x="1165980" y="1531258"/>
                        <a:pt x="1407885" y="1528839"/>
                      </a:cubicBezTo>
                      <a:cubicBezTo>
                        <a:pt x="1649790" y="1526420"/>
                        <a:pt x="1894114" y="106439"/>
                        <a:pt x="2133600" y="106439"/>
                      </a:cubicBezTo>
                      <a:cubicBezTo>
                        <a:pt x="2373086" y="106439"/>
                        <a:pt x="2605314" y="1533677"/>
                        <a:pt x="2844800" y="1528839"/>
                      </a:cubicBezTo>
                      <a:cubicBezTo>
                        <a:pt x="3084286" y="1524001"/>
                        <a:pt x="3331028" y="79829"/>
                        <a:pt x="3570514" y="77410"/>
                      </a:cubicBezTo>
                      <a:cubicBezTo>
                        <a:pt x="3810000" y="74991"/>
                        <a:pt x="4047066" y="1511905"/>
                        <a:pt x="4281714" y="1514324"/>
                      </a:cubicBezTo>
                      <a:cubicBezTo>
                        <a:pt x="4516362" y="1516743"/>
                        <a:pt x="4736495" y="91924"/>
                        <a:pt x="4978400" y="91924"/>
                      </a:cubicBezTo>
                      <a:cubicBezTo>
                        <a:pt x="5220305" y="91924"/>
                        <a:pt x="5500915" y="1516743"/>
                        <a:pt x="5733143" y="1514324"/>
                      </a:cubicBezTo>
                      <a:cubicBezTo>
                        <a:pt x="5965371" y="1511905"/>
                        <a:pt x="6168571" y="794657"/>
                        <a:pt x="6371771" y="7741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08" name="グループ化 207"/>
                <p:cNvGrpSpPr/>
                <p:nvPr/>
              </p:nvGrpSpPr>
              <p:grpSpPr>
                <a:xfrm rot="17689620">
                  <a:off x="3513962" y="5795588"/>
                  <a:ext cx="494335" cy="310227"/>
                  <a:chOff x="5267450" y="3810639"/>
                  <a:chExt cx="848735" cy="391695"/>
                </a:xfrm>
              </p:grpSpPr>
              <p:sp>
                <p:nvSpPr>
                  <p:cNvPr id="211" name="フリーフォーム 210"/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2" name="グループ化 211"/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</p:grpSpPr>
                <p:cxnSp>
                  <p:nvCxnSpPr>
                    <p:cNvPr id="213" name="直線コネクタ 212"/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直線コネクタ 213"/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直線コネクタ 214"/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直線コネクタ 215"/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09" name="二等辺三角形 208"/>
                <p:cNvSpPr/>
                <p:nvPr/>
              </p:nvSpPr>
              <p:spPr>
                <a:xfrm rot="2113073">
                  <a:off x="3771083" y="5235241"/>
                  <a:ext cx="744167" cy="621358"/>
                </a:xfrm>
                <a:prstGeom prst="triangle">
                  <a:avLst>
                    <a:gd name="adj" fmla="val 46677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0" name="フリーフォーム 209"/>
                <p:cNvSpPr/>
                <p:nvPr/>
              </p:nvSpPr>
              <p:spPr>
                <a:xfrm rot="107947" flipH="1">
                  <a:off x="4285012" y="6002344"/>
                  <a:ext cx="559743" cy="120909"/>
                </a:xfrm>
                <a:custGeom>
                  <a:avLst/>
                  <a:gdLst>
                    <a:gd name="connsiteX0" fmla="*/ 0 w 6371771"/>
                    <a:gd name="connsiteY0" fmla="*/ 803124 h 1533677"/>
                    <a:gd name="connsiteX1" fmla="*/ 682171 w 6371771"/>
                    <a:gd name="connsiteY1" fmla="*/ 120953 h 1533677"/>
                    <a:gd name="connsiteX2" fmla="*/ 1407885 w 6371771"/>
                    <a:gd name="connsiteY2" fmla="*/ 1528839 h 1533677"/>
                    <a:gd name="connsiteX3" fmla="*/ 2133600 w 6371771"/>
                    <a:gd name="connsiteY3" fmla="*/ 106439 h 1533677"/>
                    <a:gd name="connsiteX4" fmla="*/ 2844800 w 6371771"/>
                    <a:gd name="connsiteY4" fmla="*/ 1528839 h 1533677"/>
                    <a:gd name="connsiteX5" fmla="*/ 3570514 w 6371771"/>
                    <a:gd name="connsiteY5" fmla="*/ 77410 h 1533677"/>
                    <a:gd name="connsiteX6" fmla="*/ 4281714 w 6371771"/>
                    <a:gd name="connsiteY6" fmla="*/ 1514324 h 1533677"/>
                    <a:gd name="connsiteX7" fmla="*/ 4978400 w 6371771"/>
                    <a:gd name="connsiteY7" fmla="*/ 91924 h 1533677"/>
                    <a:gd name="connsiteX8" fmla="*/ 5733143 w 6371771"/>
                    <a:gd name="connsiteY8" fmla="*/ 1514324 h 1533677"/>
                    <a:gd name="connsiteX9" fmla="*/ 6371771 w 6371771"/>
                    <a:gd name="connsiteY9" fmla="*/ 77410 h 153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71771" h="1533677">
                      <a:moveTo>
                        <a:pt x="0" y="803124"/>
                      </a:moveTo>
                      <a:cubicBezTo>
                        <a:pt x="223761" y="401562"/>
                        <a:pt x="447523" y="0"/>
                        <a:pt x="682171" y="120953"/>
                      </a:cubicBezTo>
                      <a:cubicBezTo>
                        <a:pt x="916819" y="241906"/>
                        <a:pt x="1165980" y="1531258"/>
                        <a:pt x="1407885" y="1528839"/>
                      </a:cubicBezTo>
                      <a:cubicBezTo>
                        <a:pt x="1649790" y="1526420"/>
                        <a:pt x="1894114" y="106439"/>
                        <a:pt x="2133600" y="106439"/>
                      </a:cubicBezTo>
                      <a:cubicBezTo>
                        <a:pt x="2373086" y="106439"/>
                        <a:pt x="2605314" y="1533677"/>
                        <a:pt x="2844800" y="1528839"/>
                      </a:cubicBezTo>
                      <a:cubicBezTo>
                        <a:pt x="3084286" y="1524001"/>
                        <a:pt x="3331028" y="79829"/>
                        <a:pt x="3570514" y="77410"/>
                      </a:cubicBezTo>
                      <a:cubicBezTo>
                        <a:pt x="3810000" y="74991"/>
                        <a:pt x="4047066" y="1511905"/>
                        <a:pt x="4281714" y="1514324"/>
                      </a:cubicBezTo>
                      <a:cubicBezTo>
                        <a:pt x="4516362" y="1516743"/>
                        <a:pt x="4736495" y="91924"/>
                        <a:pt x="4978400" y="91924"/>
                      </a:cubicBezTo>
                      <a:cubicBezTo>
                        <a:pt x="5220305" y="91924"/>
                        <a:pt x="5500915" y="1516743"/>
                        <a:pt x="5733143" y="1514324"/>
                      </a:cubicBezTo>
                      <a:cubicBezTo>
                        <a:pt x="5965371" y="1511905"/>
                        <a:pt x="6168571" y="794657"/>
                        <a:pt x="6371771" y="7741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7" name="グループ化 16"/>
            <p:cNvGrpSpPr/>
            <p:nvPr/>
          </p:nvGrpSpPr>
          <p:grpSpPr>
            <a:xfrm>
              <a:off x="179512" y="4725144"/>
              <a:ext cx="3772175" cy="2060848"/>
              <a:chOff x="179512" y="4725144"/>
              <a:chExt cx="3772175" cy="2060848"/>
            </a:xfrm>
          </p:grpSpPr>
          <p:grpSp>
            <p:nvGrpSpPr>
              <p:cNvPr id="184" name="グループ化 183"/>
              <p:cNvGrpSpPr/>
              <p:nvPr/>
            </p:nvGrpSpPr>
            <p:grpSpPr>
              <a:xfrm>
                <a:off x="1676317" y="5665456"/>
                <a:ext cx="1936233" cy="994696"/>
                <a:chOff x="971600" y="3514261"/>
                <a:chExt cx="2263230" cy="1162683"/>
              </a:xfrm>
            </p:grpSpPr>
            <p:grpSp>
              <p:nvGrpSpPr>
                <p:cNvPr id="185" name="グループ化 184"/>
                <p:cNvGrpSpPr/>
                <p:nvPr/>
              </p:nvGrpSpPr>
              <p:grpSpPr>
                <a:xfrm rot="1563995">
                  <a:off x="971600" y="3514261"/>
                  <a:ext cx="2263230" cy="883755"/>
                  <a:chOff x="2843938" y="2414429"/>
                  <a:chExt cx="1731153" cy="675987"/>
                </a:xfrm>
              </p:grpSpPr>
              <p:sp>
                <p:nvSpPr>
                  <p:cNvPr id="201" name="円/楕円 200"/>
                  <p:cNvSpPr/>
                  <p:nvPr/>
                </p:nvSpPr>
                <p:spPr>
                  <a:xfrm rot="9328246">
                    <a:off x="3407295" y="2415070"/>
                    <a:ext cx="584529" cy="584529"/>
                  </a:xfrm>
                  <a:prstGeom prst="ellipse">
                    <a:avLst/>
                  </a:prstGeom>
                  <a:noFill/>
                  <a:ln w="28575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2" name="フリーフォーム 201"/>
                  <p:cNvSpPr/>
                  <p:nvPr/>
                </p:nvSpPr>
                <p:spPr>
                  <a:xfrm rot="20143952" flipH="1">
                    <a:off x="2843938" y="2955314"/>
                    <a:ext cx="625447" cy="135102"/>
                  </a:xfrm>
                  <a:custGeom>
                    <a:avLst/>
                    <a:gdLst>
                      <a:gd name="connsiteX0" fmla="*/ 0 w 6371771"/>
                      <a:gd name="connsiteY0" fmla="*/ 803124 h 1533677"/>
                      <a:gd name="connsiteX1" fmla="*/ 682171 w 6371771"/>
                      <a:gd name="connsiteY1" fmla="*/ 120953 h 1533677"/>
                      <a:gd name="connsiteX2" fmla="*/ 1407885 w 6371771"/>
                      <a:gd name="connsiteY2" fmla="*/ 1528839 h 1533677"/>
                      <a:gd name="connsiteX3" fmla="*/ 2133600 w 6371771"/>
                      <a:gd name="connsiteY3" fmla="*/ 106439 h 1533677"/>
                      <a:gd name="connsiteX4" fmla="*/ 2844800 w 6371771"/>
                      <a:gd name="connsiteY4" fmla="*/ 1528839 h 1533677"/>
                      <a:gd name="connsiteX5" fmla="*/ 3570514 w 6371771"/>
                      <a:gd name="connsiteY5" fmla="*/ 77410 h 1533677"/>
                      <a:gd name="connsiteX6" fmla="*/ 4281714 w 6371771"/>
                      <a:gd name="connsiteY6" fmla="*/ 1514324 h 1533677"/>
                      <a:gd name="connsiteX7" fmla="*/ 4978400 w 6371771"/>
                      <a:gd name="connsiteY7" fmla="*/ 91924 h 1533677"/>
                      <a:gd name="connsiteX8" fmla="*/ 5733143 w 6371771"/>
                      <a:gd name="connsiteY8" fmla="*/ 1514324 h 1533677"/>
                      <a:gd name="connsiteX9" fmla="*/ 6371771 w 6371771"/>
                      <a:gd name="connsiteY9" fmla="*/ 77410 h 1533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71771" h="1533677">
                        <a:moveTo>
                          <a:pt x="0" y="803124"/>
                        </a:moveTo>
                        <a:cubicBezTo>
                          <a:pt x="223761" y="401562"/>
                          <a:pt x="447523" y="0"/>
                          <a:pt x="682171" y="120953"/>
                        </a:cubicBezTo>
                        <a:cubicBezTo>
                          <a:pt x="916819" y="241906"/>
                          <a:pt x="1165980" y="1531258"/>
                          <a:pt x="1407885" y="1528839"/>
                        </a:cubicBezTo>
                        <a:cubicBezTo>
                          <a:pt x="1649790" y="1526420"/>
                          <a:pt x="1894114" y="106439"/>
                          <a:pt x="2133600" y="106439"/>
                        </a:cubicBezTo>
                        <a:cubicBezTo>
                          <a:pt x="2373086" y="106439"/>
                          <a:pt x="2605314" y="1533677"/>
                          <a:pt x="2844800" y="1528839"/>
                        </a:cubicBezTo>
                        <a:cubicBezTo>
                          <a:pt x="3084286" y="1524001"/>
                          <a:pt x="3331028" y="79829"/>
                          <a:pt x="3570514" y="77410"/>
                        </a:cubicBezTo>
                        <a:cubicBezTo>
                          <a:pt x="3810000" y="74991"/>
                          <a:pt x="4047066" y="1511905"/>
                          <a:pt x="4281714" y="1514324"/>
                        </a:cubicBezTo>
                        <a:cubicBezTo>
                          <a:pt x="4516362" y="1516743"/>
                          <a:pt x="4736495" y="91924"/>
                          <a:pt x="4978400" y="91924"/>
                        </a:cubicBezTo>
                        <a:cubicBezTo>
                          <a:pt x="5220305" y="91924"/>
                          <a:pt x="5500915" y="1516743"/>
                          <a:pt x="5733143" y="1514324"/>
                        </a:cubicBezTo>
                        <a:cubicBezTo>
                          <a:pt x="5965371" y="1511905"/>
                          <a:pt x="6168571" y="794657"/>
                          <a:pt x="6371771" y="7741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3" name="フリーフォーム 202"/>
                  <p:cNvSpPr/>
                  <p:nvPr/>
                </p:nvSpPr>
                <p:spPr>
                  <a:xfrm rot="20143952" flipH="1">
                    <a:off x="3949644" y="2414429"/>
                    <a:ext cx="625447" cy="135102"/>
                  </a:xfrm>
                  <a:custGeom>
                    <a:avLst/>
                    <a:gdLst>
                      <a:gd name="connsiteX0" fmla="*/ 0 w 6371771"/>
                      <a:gd name="connsiteY0" fmla="*/ 803124 h 1533677"/>
                      <a:gd name="connsiteX1" fmla="*/ 682171 w 6371771"/>
                      <a:gd name="connsiteY1" fmla="*/ 120953 h 1533677"/>
                      <a:gd name="connsiteX2" fmla="*/ 1407885 w 6371771"/>
                      <a:gd name="connsiteY2" fmla="*/ 1528839 h 1533677"/>
                      <a:gd name="connsiteX3" fmla="*/ 2133600 w 6371771"/>
                      <a:gd name="connsiteY3" fmla="*/ 106439 h 1533677"/>
                      <a:gd name="connsiteX4" fmla="*/ 2844800 w 6371771"/>
                      <a:gd name="connsiteY4" fmla="*/ 1528839 h 1533677"/>
                      <a:gd name="connsiteX5" fmla="*/ 3570514 w 6371771"/>
                      <a:gd name="connsiteY5" fmla="*/ 77410 h 1533677"/>
                      <a:gd name="connsiteX6" fmla="*/ 4281714 w 6371771"/>
                      <a:gd name="connsiteY6" fmla="*/ 1514324 h 1533677"/>
                      <a:gd name="connsiteX7" fmla="*/ 4978400 w 6371771"/>
                      <a:gd name="connsiteY7" fmla="*/ 91924 h 1533677"/>
                      <a:gd name="connsiteX8" fmla="*/ 5733143 w 6371771"/>
                      <a:gd name="connsiteY8" fmla="*/ 1514324 h 1533677"/>
                      <a:gd name="connsiteX9" fmla="*/ 6371771 w 6371771"/>
                      <a:gd name="connsiteY9" fmla="*/ 77410 h 1533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71771" h="1533677">
                        <a:moveTo>
                          <a:pt x="0" y="803124"/>
                        </a:moveTo>
                        <a:cubicBezTo>
                          <a:pt x="223761" y="401562"/>
                          <a:pt x="447523" y="0"/>
                          <a:pt x="682171" y="120953"/>
                        </a:cubicBezTo>
                        <a:cubicBezTo>
                          <a:pt x="916819" y="241906"/>
                          <a:pt x="1165980" y="1531258"/>
                          <a:pt x="1407885" y="1528839"/>
                        </a:cubicBezTo>
                        <a:cubicBezTo>
                          <a:pt x="1649790" y="1526420"/>
                          <a:pt x="1894114" y="106439"/>
                          <a:pt x="2133600" y="106439"/>
                        </a:cubicBezTo>
                        <a:cubicBezTo>
                          <a:pt x="2373086" y="106439"/>
                          <a:pt x="2605314" y="1533677"/>
                          <a:pt x="2844800" y="1528839"/>
                        </a:cubicBezTo>
                        <a:cubicBezTo>
                          <a:pt x="3084286" y="1524001"/>
                          <a:pt x="3331028" y="79829"/>
                          <a:pt x="3570514" y="77410"/>
                        </a:cubicBezTo>
                        <a:cubicBezTo>
                          <a:pt x="3810000" y="74991"/>
                          <a:pt x="4047066" y="1511905"/>
                          <a:pt x="4281714" y="1514324"/>
                        </a:cubicBezTo>
                        <a:cubicBezTo>
                          <a:pt x="4516362" y="1516743"/>
                          <a:pt x="4736495" y="91924"/>
                          <a:pt x="4978400" y="91924"/>
                        </a:cubicBezTo>
                        <a:cubicBezTo>
                          <a:pt x="5220305" y="91924"/>
                          <a:pt x="5500915" y="1516743"/>
                          <a:pt x="5733143" y="1514324"/>
                        </a:cubicBezTo>
                        <a:cubicBezTo>
                          <a:pt x="5965371" y="1511905"/>
                          <a:pt x="6168571" y="794657"/>
                          <a:pt x="6371771" y="7741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86" name="グループ化 185"/>
                <p:cNvGrpSpPr/>
                <p:nvPr/>
              </p:nvGrpSpPr>
              <p:grpSpPr>
                <a:xfrm rot="17374234">
                  <a:off x="1393869" y="4273086"/>
                  <a:ext cx="551240" cy="250156"/>
                  <a:chOff x="5267450" y="3810639"/>
                  <a:chExt cx="848735" cy="391695"/>
                </a:xfrm>
              </p:grpSpPr>
              <p:sp>
                <p:nvSpPr>
                  <p:cNvPr id="195" name="フリーフォーム 194"/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96" name="グループ化 195"/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</p:grpSpPr>
                <p:cxnSp>
                  <p:nvCxnSpPr>
                    <p:cNvPr id="197" name="直線コネクタ 196"/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直線コネクタ 197"/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直線コネクタ 198"/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直線コネクタ 199"/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7" name="グループ化 186"/>
                <p:cNvGrpSpPr/>
                <p:nvPr/>
              </p:nvGrpSpPr>
              <p:grpSpPr>
                <a:xfrm rot="10800000">
                  <a:off x="2195737" y="4402980"/>
                  <a:ext cx="551240" cy="250156"/>
                  <a:chOff x="5267450" y="3810639"/>
                  <a:chExt cx="848735" cy="391695"/>
                </a:xfrm>
              </p:grpSpPr>
              <p:sp>
                <p:nvSpPr>
                  <p:cNvPr id="189" name="フリーフォーム 188"/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90" name="グループ化 189"/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</p:grpSpPr>
                <p:cxnSp>
                  <p:nvCxnSpPr>
                    <p:cNvPr id="191" name="直線コネクタ 190"/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直線コネクタ 191"/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直線コネクタ 192"/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直線コネクタ 193"/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88" name="テキスト ボックス 187"/>
                <p:cNvSpPr txBox="1"/>
                <p:nvPr/>
              </p:nvSpPr>
              <p:spPr>
                <a:xfrm>
                  <a:off x="1902527" y="4365104"/>
                  <a:ext cx="352570" cy="311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 err="1">
                      <a:solidFill>
                        <a:srgbClr val="0070C0"/>
                      </a:solidFill>
                    </a:rPr>
                    <a:t>eB</a:t>
                  </a:r>
                  <a:endParaRPr kumimoji="1" lang="ja-JP" altLang="en-US" sz="2000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6" name="角丸四角形 15"/>
              <p:cNvSpPr/>
              <p:nvPr/>
            </p:nvSpPr>
            <p:spPr>
              <a:xfrm>
                <a:off x="179512" y="5070375"/>
                <a:ext cx="3772175" cy="1715617"/>
              </a:xfrm>
              <a:prstGeom prst="roundRect">
                <a:avLst/>
              </a:prstGeom>
              <a:noFill/>
              <a:ln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67544" y="4725144"/>
                <a:ext cx="3097579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Vacuum birefringence</a:t>
                </a:r>
              </a:p>
              <a:p>
                <a:r>
                  <a:rPr lang="en-US" altLang="ja-JP" sz="2400" dirty="0"/>
                  <a:t>(Refractive indices n</a:t>
                </a:r>
                <a:r>
                  <a:rPr lang="ja-JP" altLang="en-US" sz="2400" dirty="0"/>
                  <a:t>≠</a:t>
                </a:r>
                <a:r>
                  <a:rPr lang="en-US" altLang="ja-JP" sz="2400" dirty="0"/>
                  <a:t>1)</a:t>
                </a:r>
                <a:endParaRPr kumimoji="1" lang="ja-JP" altLang="en-US" sz="2400" dirty="0"/>
              </a:p>
            </p:txBody>
          </p:sp>
          <p:pic>
            <p:nvPicPr>
              <p:cNvPr id="24" name="図 23" descr="\begin{document}&#10;\begin{align*}&#10;F_\gam F_\gam {\blue  F_{\rm ext} F_{\rm ext} }&#10;\end{align*}&#10;\end{document}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47" y="5662316"/>
                <a:ext cx="1552821" cy="286964"/>
              </a:xfrm>
              <a:prstGeom prst="rect">
                <a:avLst/>
              </a:prstGeom>
            </p:spPr>
          </p:pic>
        </p:grpSp>
        <p:sp>
          <p:nvSpPr>
            <p:cNvPr id="22" name="テキスト ボックス 21"/>
            <p:cNvSpPr txBox="1"/>
            <p:nvPr/>
          </p:nvSpPr>
          <p:spPr>
            <a:xfrm>
              <a:off x="3634643" y="6341258"/>
              <a:ext cx="1945469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bg1"/>
                  </a:solidFill>
                </a:rPr>
                <a:t>Soft photon limit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フローチャート : 磁気ディスク 6"/>
          <p:cNvSpPr/>
          <p:nvPr/>
        </p:nvSpPr>
        <p:spPr>
          <a:xfrm>
            <a:off x="1338451" y="1070739"/>
            <a:ext cx="5690701" cy="2548445"/>
          </a:xfrm>
          <a:prstGeom prst="flowChartMagneticDisk">
            <a:avLst/>
          </a:prstGeom>
          <a:gradFill flip="none" rotWithShape="1">
            <a:gsLst>
              <a:gs pos="0">
                <a:srgbClr val="00B0F0">
                  <a:alpha val="66000"/>
                </a:srgbClr>
              </a:gs>
              <a:gs pos="58000">
                <a:srgbClr val="00B0F0">
                  <a:lumMod val="33000"/>
                  <a:lumOff val="67000"/>
                  <a:alpha val="90000"/>
                </a:srgbClr>
              </a:gs>
              <a:gs pos="91000">
                <a:schemeClr val="tx2">
                  <a:lumMod val="7000"/>
                  <a:lumOff val="93000"/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4425" y="908720"/>
            <a:ext cx="426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u="sng" dirty="0">
                <a:solidFill>
                  <a:srgbClr val="FF3399"/>
                </a:solidFill>
              </a:rPr>
              <a:t>Quantum corrections in magnetic fields</a:t>
            </a:r>
            <a:endParaRPr kumimoji="1" lang="ja-JP" altLang="en-US" sz="2000" i="1" u="sng" dirty="0">
              <a:solidFill>
                <a:srgbClr val="FF3399"/>
              </a:solidFill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5154875" y="2145630"/>
            <a:ext cx="3888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3399"/>
                </a:solidFill>
              </a:rPr>
              <a:t>+</a:t>
            </a:r>
            <a:r>
              <a:rPr kumimoji="1" lang="en-US" altLang="ja-JP" sz="2000" dirty="0">
                <a:solidFill>
                  <a:srgbClr val="FF3399"/>
                </a:solidFill>
              </a:rPr>
              <a:t> Should be suppressed </a:t>
            </a:r>
            <a:r>
              <a:rPr lang="en-US" altLang="ja-JP" sz="2000" dirty="0">
                <a:solidFill>
                  <a:srgbClr val="FF3399"/>
                </a:solidFill>
              </a:rPr>
              <a:t>in </a:t>
            </a:r>
          </a:p>
          <a:p>
            <a:r>
              <a:rPr lang="en-US" altLang="ja-JP" sz="2000" dirty="0">
                <a:solidFill>
                  <a:srgbClr val="FF3399"/>
                </a:solidFill>
              </a:rPr>
              <a:t>   the ordinary perturbation theory, </a:t>
            </a:r>
          </a:p>
          <a:p>
            <a:r>
              <a:rPr kumimoji="1" lang="en-US" altLang="ja-JP" sz="2000" dirty="0">
                <a:solidFill>
                  <a:srgbClr val="FF3399"/>
                </a:solidFill>
              </a:rPr>
              <a:t>   but not in strong B-fields.</a:t>
            </a:r>
            <a:endParaRPr kumimoji="1" lang="ja-JP" altLang="en-US" sz="2000" dirty="0">
              <a:solidFill>
                <a:srgbClr val="FF3399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44624"/>
            <a:ext cx="70402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The earliest work: Euler-Heisenberg </a:t>
            </a:r>
            <a:r>
              <a:rPr kumimoji="1" lang="en-US" altLang="ja-JP" sz="2800" dirty="0" err="1"/>
              <a:t>Lagrangian</a:t>
            </a:r>
            <a:endParaRPr kumimoji="1" lang="en-US" altLang="ja-JP" sz="2800" dirty="0"/>
          </a:p>
          <a:p>
            <a:r>
              <a:rPr lang="en-US" altLang="ja-JP" sz="2800" dirty="0"/>
              <a:t>- Low-energy (soft photon) effective theory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54875" y="1582683"/>
            <a:ext cx="2941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3399"/>
                </a:solidFill>
              </a:rPr>
              <a:t>+ </a:t>
            </a:r>
            <a:r>
              <a:rPr kumimoji="1" lang="en-US" altLang="ja-JP" sz="2000" dirty="0">
                <a:solidFill>
                  <a:srgbClr val="FF3399"/>
                </a:solidFill>
              </a:rPr>
              <a:t>Constant magnetic fields</a:t>
            </a:r>
            <a:endParaRPr kumimoji="1" lang="ja-JP" altLang="en-US" sz="2000" dirty="0">
              <a:solidFill>
                <a:srgbClr val="FF3399"/>
              </a:solidFill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>
            <a:off x="3022481" y="1152924"/>
            <a:ext cx="2032658" cy="2272651"/>
            <a:chOff x="3020660" y="2189879"/>
            <a:chExt cx="2032658" cy="2272651"/>
          </a:xfrm>
        </p:grpSpPr>
        <p:sp>
          <p:nvSpPr>
            <p:cNvPr id="64" name="円/楕円 63"/>
            <p:cNvSpPr/>
            <p:nvPr/>
          </p:nvSpPr>
          <p:spPr>
            <a:xfrm rot="10892241">
              <a:off x="3669284" y="3102238"/>
              <a:ext cx="764186" cy="76418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3273281" y="2818698"/>
              <a:ext cx="551240" cy="250156"/>
              <a:chOff x="5267450" y="3810639"/>
              <a:chExt cx="848735" cy="391695"/>
            </a:xfrm>
          </p:grpSpPr>
          <p:sp>
            <p:nvSpPr>
              <p:cNvPr id="166" name="フリーフォーム 165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7" name="グループ化 166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168" name="直線コネクタ 167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線コネクタ 168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線コネクタ 169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線コネクタ 170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グループ化 66"/>
            <p:cNvGrpSpPr/>
            <p:nvPr/>
          </p:nvGrpSpPr>
          <p:grpSpPr>
            <a:xfrm rot="2025675">
              <a:off x="3611575" y="2682007"/>
              <a:ext cx="551240" cy="250156"/>
              <a:chOff x="5267450" y="3810639"/>
              <a:chExt cx="848735" cy="391695"/>
            </a:xfrm>
          </p:grpSpPr>
          <p:sp>
            <p:nvSpPr>
              <p:cNvPr id="160" name="フリーフォーム 159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1" name="グループ化 160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162" name="直線コネクタ 161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線コネクタ 162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線コネクタ 163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" name="グループ化 67"/>
            <p:cNvGrpSpPr/>
            <p:nvPr/>
          </p:nvGrpSpPr>
          <p:grpSpPr>
            <a:xfrm rot="3671051">
              <a:off x="3976278" y="2679253"/>
              <a:ext cx="551240" cy="250156"/>
              <a:chOff x="5267450" y="3810639"/>
              <a:chExt cx="848735" cy="391695"/>
            </a:xfrm>
          </p:grpSpPr>
          <p:sp>
            <p:nvSpPr>
              <p:cNvPr id="154" name="フリーフォーム 153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5" name="グループ化 154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156" name="直線コネクタ 155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コネクタ 157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線コネクタ 158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9" name="テキスト ボックス 68"/>
            <p:cNvSpPr txBox="1"/>
            <p:nvPr/>
          </p:nvSpPr>
          <p:spPr>
            <a:xfrm rot="5400000">
              <a:off x="3054253" y="3356751"/>
              <a:ext cx="549248" cy="263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0070C0"/>
                  </a:solidFill>
                </a:rPr>
                <a:t>・・・</a:t>
              </a:r>
              <a:endParaRPr kumimoji="1" lang="ja-JP" altLang="en-US" sz="1600" dirty="0">
                <a:solidFill>
                  <a:srgbClr val="0070C0"/>
                </a:solidFill>
              </a:endParaRPr>
            </a:p>
          </p:txBody>
        </p:sp>
        <p:grpSp>
          <p:nvGrpSpPr>
            <p:cNvPr id="70" name="グループ化 69"/>
            <p:cNvGrpSpPr/>
            <p:nvPr/>
          </p:nvGrpSpPr>
          <p:grpSpPr>
            <a:xfrm rot="16962263">
              <a:off x="3226230" y="3800598"/>
              <a:ext cx="551240" cy="250156"/>
              <a:chOff x="5267450" y="3810639"/>
              <a:chExt cx="848735" cy="391695"/>
            </a:xfrm>
          </p:grpSpPr>
          <p:sp>
            <p:nvSpPr>
              <p:cNvPr id="148" name="フリーフォーム 147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9" name="グループ化 148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150" name="直線コネクタ 149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コネクタ 150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グループ化 70"/>
            <p:cNvGrpSpPr/>
            <p:nvPr/>
          </p:nvGrpSpPr>
          <p:grpSpPr>
            <a:xfrm rot="15053549">
              <a:off x="3473634" y="4007082"/>
              <a:ext cx="551240" cy="250156"/>
              <a:chOff x="5267450" y="3810639"/>
              <a:chExt cx="848735" cy="391695"/>
            </a:xfrm>
          </p:grpSpPr>
          <p:sp>
            <p:nvSpPr>
              <p:cNvPr id="142" name="フリーフォーム 141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3" name="グループ化 142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144" name="直線コネクタ 143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コネクタ 145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線コネクタ 146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2" name="グループ化 71"/>
            <p:cNvGrpSpPr/>
            <p:nvPr/>
          </p:nvGrpSpPr>
          <p:grpSpPr>
            <a:xfrm rot="13724969">
              <a:off x="3794055" y="4061832"/>
              <a:ext cx="551240" cy="250156"/>
              <a:chOff x="5267450" y="3810639"/>
              <a:chExt cx="848735" cy="391695"/>
            </a:xfrm>
          </p:grpSpPr>
          <p:sp>
            <p:nvSpPr>
              <p:cNvPr id="136" name="フリーフォーム 135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7" name="グループ化 136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138" name="直線コネクタ 137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コネクタ 138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コネクタ 139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140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3" name="テキスト ボックス 72"/>
            <p:cNvSpPr txBox="1"/>
            <p:nvPr/>
          </p:nvSpPr>
          <p:spPr>
            <a:xfrm rot="5400000">
              <a:off x="4501316" y="3296218"/>
              <a:ext cx="549248" cy="263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0070C0"/>
                  </a:solidFill>
                </a:rPr>
                <a:t>・・・</a:t>
              </a:r>
              <a:endParaRPr kumimoji="1" lang="ja-JP" alt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3020660" y="2470489"/>
              <a:ext cx="352570" cy="311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>
                  <a:solidFill>
                    <a:srgbClr val="0070C0"/>
                  </a:solidFill>
                </a:rPr>
                <a:t>eB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3494536" y="2246001"/>
              <a:ext cx="352570" cy="311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>
                  <a:solidFill>
                    <a:srgbClr val="0070C0"/>
                  </a:solidFill>
                </a:rPr>
                <a:t>e</a:t>
              </a:r>
              <a:r>
                <a:rPr kumimoji="1" lang="en-US" altLang="ja-JP" sz="2000" dirty="0" err="1">
                  <a:solidFill>
                    <a:srgbClr val="0070C0"/>
                  </a:solidFill>
                </a:rPr>
                <a:t>B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4055756" y="2189879"/>
              <a:ext cx="352570" cy="311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>
                  <a:solidFill>
                    <a:srgbClr val="0070C0"/>
                  </a:solidFill>
                </a:rPr>
                <a:t>eB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77" name="グループ化 76"/>
            <p:cNvGrpSpPr/>
            <p:nvPr/>
          </p:nvGrpSpPr>
          <p:grpSpPr>
            <a:xfrm rot="5162653">
              <a:off x="4296601" y="2876313"/>
              <a:ext cx="551240" cy="250156"/>
              <a:chOff x="5267450" y="3810639"/>
              <a:chExt cx="848735" cy="391695"/>
            </a:xfrm>
          </p:grpSpPr>
          <p:sp>
            <p:nvSpPr>
              <p:cNvPr id="86" name="フリーフォーム 85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8" name="グループ化 87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91" name="直線コネクタ 90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コネクタ 132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コネクタ 133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線コネクタ 134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" name="テキスト ボックス 77"/>
            <p:cNvSpPr txBox="1"/>
            <p:nvPr/>
          </p:nvSpPr>
          <p:spPr>
            <a:xfrm>
              <a:off x="4700748" y="2390840"/>
              <a:ext cx="352570" cy="311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>
                  <a:solidFill>
                    <a:srgbClr val="0070C0"/>
                  </a:solidFill>
                </a:rPr>
                <a:t>eB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79" name="グループ化 78"/>
            <p:cNvGrpSpPr/>
            <p:nvPr/>
          </p:nvGrpSpPr>
          <p:grpSpPr>
            <a:xfrm rot="12302991">
              <a:off x="4137742" y="3938005"/>
              <a:ext cx="551240" cy="250156"/>
              <a:chOff x="5267450" y="3810639"/>
              <a:chExt cx="848735" cy="391695"/>
            </a:xfrm>
          </p:grpSpPr>
          <p:sp>
            <p:nvSpPr>
              <p:cNvPr id="80" name="フリーフォーム 79"/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1" name="グループ化 80"/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</p:grpSpPr>
            <p:cxnSp>
              <p:nvCxnSpPr>
                <p:cNvPr id="82" name="直線コネクタ 81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コネクタ 82"/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/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/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グループ化 8"/>
          <p:cNvGrpSpPr/>
          <p:nvPr/>
        </p:nvGrpSpPr>
        <p:grpSpPr>
          <a:xfrm>
            <a:off x="1012485" y="3645024"/>
            <a:ext cx="8030827" cy="1800200"/>
            <a:chOff x="1012485" y="3645024"/>
            <a:chExt cx="8030827" cy="1800200"/>
          </a:xfrm>
        </p:grpSpPr>
        <p:pic>
          <p:nvPicPr>
            <p:cNvPr id="19" name="図 18" descr="\begin{document}&#10;\begin{eqnarray}&#10;{\mathcal L}_{\rm EH} &amp;=&amp; - \frac{1}{4}  F^{\mu\nu}F_{\mu\nu} +&#10;\frac{1}{8\pi^2} \int_0^\infty \frac{ds}{s} \ e^{-i (m^2-i\epsilon)s} &#10;\left\{ e^2 \ ab \ \frac{\cosh(eas) \cos(ebs)}{\sinh(eas) \sin(ebs)}&#10;-\frac{1}{s^2} \right\}&#10;\nonumber&#10;\\&#10;&amp;=&amp; - \frac{1}{4} F^{\mu\nu}F_{\mu\nu} + &#10;\frac{\alpha_{\rm EM}^2}{360m^4} \left[ \, (FF)^2 + 7 (F \tilde F)^2 \, \right]&#10;+ {\mathcal O}(F^6)&#10;\nonumber&#10;\end{eqnarray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485" y="3645024"/>
              <a:ext cx="7114438" cy="1047142"/>
            </a:xfrm>
            <a:prstGeom prst="rect">
              <a:avLst/>
            </a:prstGeom>
          </p:spPr>
        </p:pic>
        <p:grpSp>
          <p:nvGrpSpPr>
            <p:cNvPr id="3" name="グループ化 2"/>
            <p:cNvGrpSpPr/>
            <p:nvPr/>
          </p:nvGrpSpPr>
          <p:grpSpPr>
            <a:xfrm>
              <a:off x="6623415" y="4149080"/>
              <a:ext cx="2419897" cy="1296144"/>
              <a:chOff x="6623415" y="4149080"/>
              <a:chExt cx="2419897" cy="1296144"/>
            </a:xfrm>
          </p:grpSpPr>
          <p:sp>
            <p:nvSpPr>
              <p:cNvPr id="121" name="角丸四角形 120"/>
              <p:cNvSpPr/>
              <p:nvPr/>
            </p:nvSpPr>
            <p:spPr>
              <a:xfrm>
                <a:off x="6623415" y="4395102"/>
                <a:ext cx="2419897" cy="105012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6746373" y="4149080"/>
                <a:ext cx="19595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3399"/>
                    </a:solidFill>
                  </a:rPr>
                  <a:t>Poincare invariants</a:t>
                </a:r>
                <a:endParaRPr kumimoji="1" lang="ja-JP" altLang="en-US" dirty="0">
                  <a:solidFill>
                    <a:srgbClr val="FF3399"/>
                  </a:solidFill>
                </a:endParaRPr>
              </a:p>
            </p:txBody>
          </p:sp>
          <p:pic>
            <p:nvPicPr>
              <p:cNvPr id="2" name="図 1" descr="\begin{document}&#10;\begin{eqnarray} &#10;a &amp;=&amp; \sqrt{ \sqrt{ (FF)^2 + (F\tilde F)^2 } - FF } \label{eq:a} \nonumber\\&#10;b &amp;=&amp; \sqrt{ \sqrt{ (FF)^2 + (F\tilde F)^2 } + FF } \label{eq:b} \nonumber&#10;\end{eqnarray}\end{document}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3345" y="4577625"/>
                <a:ext cx="2184217" cy="7955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96326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03848" y="5491"/>
            <a:ext cx="290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7C80"/>
                </a:solidFill>
              </a:rPr>
              <a:t>Renormalization</a:t>
            </a:r>
            <a:endParaRPr kumimoji="1" lang="ja-JP" altLang="en-US" sz="3200" dirty="0">
              <a:solidFill>
                <a:srgbClr val="FF7C80"/>
              </a:solidFill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126988" y="656692"/>
            <a:ext cx="8785795" cy="1408222"/>
            <a:chOff x="126988" y="872716"/>
            <a:chExt cx="8785795" cy="1408222"/>
          </a:xfrm>
        </p:grpSpPr>
        <p:sp>
          <p:nvSpPr>
            <p:cNvPr id="60" name="角丸四角形 59"/>
            <p:cNvSpPr/>
            <p:nvPr/>
          </p:nvSpPr>
          <p:spPr>
            <a:xfrm>
              <a:off x="2159732" y="872716"/>
              <a:ext cx="1764196" cy="1394574"/>
            </a:xfrm>
            <a:prstGeom prst="roundRect">
              <a:avLst/>
            </a:prstGeom>
            <a:solidFill>
              <a:srgbClr val="FF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126988" y="1295762"/>
              <a:ext cx="1368656" cy="397730"/>
              <a:chOff x="-2057071" y="2117895"/>
              <a:chExt cx="3950144" cy="1147908"/>
            </a:xfrm>
          </p:grpSpPr>
          <p:sp>
            <p:nvSpPr>
              <p:cNvPr id="4" name="フリーフォーム 3"/>
              <p:cNvSpPr/>
              <p:nvPr/>
            </p:nvSpPr>
            <p:spPr>
              <a:xfrm>
                <a:off x="592708" y="2592861"/>
                <a:ext cx="1300365" cy="197978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円/楕円 4"/>
              <p:cNvSpPr/>
              <p:nvPr/>
            </p:nvSpPr>
            <p:spPr>
              <a:xfrm>
                <a:off x="-684584" y="2117895"/>
                <a:ext cx="1147908" cy="1147908"/>
              </a:xfrm>
              <a:prstGeom prst="ellipse">
                <a:avLst/>
              </a:prstGeom>
              <a:noFill/>
              <a:ln w="10160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>
                <a:off x="-2057071" y="2606026"/>
                <a:ext cx="1300365" cy="197978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3923928" y="1298971"/>
              <a:ext cx="2539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+</a:t>
              </a:r>
              <a:endParaRPr kumimoji="1" lang="ja-JP" altLang="en-US" sz="2400" b="1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725796" y="1259039"/>
              <a:ext cx="2539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=</a:t>
              </a:r>
              <a:endParaRPr kumimoji="1" lang="ja-JP" altLang="en-US" sz="2400" b="1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424428" y="1351261"/>
              <a:ext cx="48835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/>
                <a:t>・・・</a:t>
              </a:r>
              <a:endParaRPr kumimoji="1" lang="ja-JP" altLang="en-US" sz="2400" b="1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6046276" y="1307193"/>
              <a:ext cx="2539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+</a:t>
              </a:r>
              <a:endParaRPr kumimoji="1" lang="ja-JP" altLang="en-US" sz="2400" b="1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8064388" y="1331186"/>
              <a:ext cx="2539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+</a:t>
              </a:r>
              <a:endParaRPr kumimoji="1" lang="ja-JP" altLang="en-US" sz="2400" b="1" dirty="0"/>
            </a:p>
          </p:txBody>
        </p:sp>
        <p:grpSp>
          <p:nvGrpSpPr>
            <p:cNvPr id="57" name="グループ化 56"/>
            <p:cNvGrpSpPr/>
            <p:nvPr/>
          </p:nvGrpSpPr>
          <p:grpSpPr>
            <a:xfrm>
              <a:off x="4400856" y="991892"/>
              <a:ext cx="1548702" cy="1110158"/>
              <a:chOff x="4788672" y="1191631"/>
              <a:chExt cx="1548702" cy="1110158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4788672" y="1515865"/>
                <a:ext cx="1404156" cy="429497"/>
                <a:chOff x="2859246" y="2135286"/>
                <a:chExt cx="3752857" cy="1147908"/>
              </a:xfrm>
            </p:grpSpPr>
            <p:sp>
              <p:nvSpPr>
                <p:cNvPr id="8" name="フリーフォーム 7"/>
                <p:cNvSpPr/>
                <p:nvPr/>
              </p:nvSpPr>
              <p:spPr>
                <a:xfrm>
                  <a:off x="5311738" y="2610250"/>
                  <a:ext cx="1300365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円/楕円 8"/>
                <p:cNvSpPr/>
                <p:nvPr/>
              </p:nvSpPr>
              <p:spPr>
                <a:xfrm>
                  <a:off x="4139952" y="2135286"/>
                  <a:ext cx="1147908" cy="1147908"/>
                </a:xfrm>
                <a:prstGeom prst="ellipse">
                  <a:avLst/>
                </a:prstGeom>
                <a:noFill/>
                <a:ln w="508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 9"/>
                <p:cNvSpPr/>
                <p:nvPr/>
              </p:nvSpPr>
              <p:spPr>
                <a:xfrm>
                  <a:off x="2859246" y="2623418"/>
                  <a:ext cx="1300364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" name="グループ化 10"/>
              <p:cNvGrpSpPr/>
              <p:nvPr/>
            </p:nvGrpSpPr>
            <p:grpSpPr>
              <a:xfrm flipV="1">
                <a:off x="5456801" y="1988364"/>
                <a:ext cx="108012" cy="313425"/>
                <a:chOff x="3609138" y="1916832"/>
                <a:chExt cx="144016" cy="446196"/>
              </a:xfrm>
            </p:grpSpPr>
            <p:sp>
              <p:nvSpPr>
                <p:cNvPr id="12" name="フリーフォーム 11"/>
                <p:cNvSpPr/>
                <p:nvPr/>
              </p:nvSpPr>
              <p:spPr>
                <a:xfrm rot="5400000">
                  <a:off x="3519196" y="2162555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" name="グループ化 12"/>
                <p:cNvGrpSpPr/>
                <p:nvPr/>
              </p:nvGrpSpPr>
              <p:grpSpPr>
                <a:xfrm>
                  <a:off x="3609138" y="1916832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14" name="直線コネクタ 13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コネクタ 14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" name="グループ化 48"/>
              <p:cNvGrpSpPr/>
              <p:nvPr/>
            </p:nvGrpSpPr>
            <p:grpSpPr>
              <a:xfrm rot="10800000" flipV="1">
                <a:off x="5428599" y="1191631"/>
                <a:ext cx="108012" cy="313425"/>
                <a:chOff x="3609138" y="1916832"/>
                <a:chExt cx="144016" cy="446196"/>
              </a:xfrm>
            </p:grpSpPr>
            <p:sp>
              <p:nvSpPr>
                <p:cNvPr id="50" name="フリーフォーム 49"/>
                <p:cNvSpPr/>
                <p:nvPr/>
              </p:nvSpPr>
              <p:spPr>
                <a:xfrm rot="5400000">
                  <a:off x="3519196" y="2162555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1" name="グループ化 50"/>
                <p:cNvGrpSpPr/>
                <p:nvPr/>
              </p:nvGrpSpPr>
              <p:grpSpPr>
                <a:xfrm>
                  <a:off x="3609138" y="1916832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52" name="直線コネクタ 51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52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54" name="図 53" descr="\begin{document}&#10;\begin{align*}&#10;\mathcal O &#10;( \ \alpha \left( \frac{B}{B_{\rm c}} \right)^2\  )&#10;\end{align*}&#10;\end{document}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288" y="1999049"/>
                <a:ext cx="631086" cy="270053"/>
              </a:xfrm>
              <a:prstGeom prst="rect">
                <a:avLst/>
              </a:prstGeom>
            </p:spPr>
          </p:pic>
        </p:grpSp>
        <p:grpSp>
          <p:nvGrpSpPr>
            <p:cNvPr id="59" name="グループ化 58"/>
            <p:cNvGrpSpPr/>
            <p:nvPr/>
          </p:nvGrpSpPr>
          <p:grpSpPr>
            <a:xfrm>
              <a:off x="2309494" y="1313918"/>
              <a:ext cx="1404156" cy="612707"/>
              <a:chOff x="2102890" y="1521368"/>
              <a:chExt cx="1404156" cy="612707"/>
            </a:xfrm>
          </p:grpSpPr>
          <p:grpSp>
            <p:nvGrpSpPr>
              <p:cNvPr id="41" name="グループ化 40"/>
              <p:cNvGrpSpPr/>
              <p:nvPr/>
            </p:nvGrpSpPr>
            <p:grpSpPr>
              <a:xfrm>
                <a:off x="2102890" y="1521368"/>
                <a:ext cx="1404156" cy="429497"/>
                <a:chOff x="2859246" y="2135286"/>
                <a:chExt cx="3752857" cy="1147908"/>
              </a:xfrm>
            </p:grpSpPr>
            <p:sp>
              <p:nvSpPr>
                <p:cNvPr id="42" name="フリーフォーム 41"/>
                <p:cNvSpPr/>
                <p:nvPr/>
              </p:nvSpPr>
              <p:spPr>
                <a:xfrm>
                  <a:off x="5311738" y="2610250"/>
                  <a:ext cx="1300365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円/楕円 42"/>
                <p:cNvSpPr/>
                <p:nvPr/>
              </p:nvSpPr>
              <p:spPr>
                <a:xfrm>
                  <a:off x="4139952" y="2135286"/>
                  <a:ext cx="1147908" cy="1147908"/>
                </a:xfrm>
                <a:prstGeom prst="ellipse">
                  <a:avLst/>
                </a:prstGeom>
                <a:noFill/>
                <a:ln w="508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/>
                <p:cNvSpPr/>
                <p:nvPr/>
              </p:nvSpPr>
              <p:spPr>
                <a:xfrm>
                  <a:off x="2859246" y="2623418"/>
                  <a:ext cx="1300364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55" name="図 54" descr="\begin{document}&#10;\begin{align*}&#10;\mathcal O (\  \alpha \ )&#10;\end{align*}&#10;\end{document}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5091" y="2008941"/>
                <a:ext cx="335807" cy="125134"/>
              </a:xfrm>
              <a:prstGeom prst="rect">
                <a:avLst/>
              </a:prstGeom>
            </p:spPr>
          </p:pic>
        </p:grpSp>
        <p:grpSp>
          <p:nvGrpSpPr>
            <p:cNvPr id="58" name="グループ化 57"/>
            <p:cNvGrpSpPr/>
            <p:nvPr/>
          </p:nvGrpSpPr>
          <p:grpSpPr>
            <a:xfrm>
              <a:off x="6516216" y="1121193"/>
              <a:ext cx="1835556" cy="1002923"/>
              <a:chOff x="7452968" y="1292793"/>
              <a:chExt cx="1835556" cy="1002923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7452968" y="1512907"/>
                <a:ext cx="1404156" cy="429497"/>
                <a:chOff x="2859246" y="2135286"/>
                <a:chExt cx="3752856" cy="1147908"/>
              </a:xfrm>
            </p:grpSpPr>
            <p:sp>
              <p:nvSpPr>
                <p:cNvPr id="17" name="フリーフォーム 16"/>
                <p:cNvSpPr/>
                <p:nvPr/>
              </p:nvSpPr>
              <p:spPr>
                <a:xfrm>
                  <a:off x="5311738" y="2610251"/>
                  <a:ext cx="1300364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4139952" y="2135286"/>
                  <a:ext cx="1147908" cy="1147908"/>
                </a:xfrm>
                <a:prstGeom prst="ellipse">
                  <a:avLst/>
                </a:prstGeom>
                <a:noFill/>
                <a:ln w="508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 18"/>
                <p:cNvSpPr/>
                <p:nvPr/>
              </p:nvSpPr>
              <p:spPr>
                <a:xfrm>
                  <a:off x="2859246" y="2623418"/>
                  <a:ext cx="1300364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" name="グループ化 19"/>
              <p:cNvGrpSpPr/>
              <p:nvPr/>
            </p:nvGrpSpPr>
            <p:grpSpPr>
              <a:xfrm>
                <a:off x="8361650" y="1292793"/>
                <a:ext cx="210522" cy="276841"/>
                <a:chOff x="6421717" y="302829"/>
                <a:chExt cx="280696" cy="369121"/>
              </a:xfrm>
            </p:grpSpPr>
            <p:sp>
              <p:nvSpPr>
                <p:cNvPr id="21" name="フリーフォーム 20"/>
                <p:cNvSpPr/>
                <p:nvPr/>
              </p:nvSpPr>
              <p:spPr>
                <a:xfrm rot="7994203">
                  <a:off x="6320010" y="471477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2" name="グループ化 21"/>
                <p:cNvGrpSpPr/>
                <p:nvPr/>
              </p:nvGrpSpPr>
              <p:grpSpPr>
                <a:xfrm rot="2700000">
                  <a:off x="6558397" y="302829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23" name="直線コネクタ 22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グループ化 24"/>
              <p:cNvGrpSpPr/>
              <p:nvPr/>
            </p:nvGrpSpPr>
            <p:grpSpPr>
              <a:xfrm rot="5400000">
                <a:off x="8297690" y="1944400"/>
                <a:ext cx="210522" cy="276841"/>
                <a:chOff x="6421717" y="302829"/>
                <a:chExt cx="280696" cy="369121"/>
              </a:xfrm>
            </p:grpSpPr>
            <p:sp>
              <p:nvSpPr>
                <p:cNvPr id="26" name="フリーフォーム 25"/>
                <p:cNvSpPr/>
                <p:nvPr/>
              </p:nvSpPr>
              <p:spPr>
                <a:xfrm rot="7994203">
                  <a:off x="6320010" y="471477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7" name="グループ化 26"/>
                <p:cNvGrpSpPr/>
                <p:nvPr/>
              </p:nvGrpSpPr>
              <p:grpSpPr>
                <a:xfrm rot="2700000">
                  <a:off x="6558397" y="302829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28" name="直線コネクタ 27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グループ化 29"/>
              <p:cNvGrpSpPr/>
              <p:nvPr/>
            </p:nvGrpSpPr>
            <p:grpSpPr>
              <a:xfrm rot="16200000">
                <a:off x="7776147" y="1277686"/>
                <a:ext cx="210522" cy="276841"/>
                <a:chOff x="6421717" y="302829"/>
                <a:chExt cx="280696" cy="369121"/>
              </a:xfrm>
            </p:grpSpPr>
            <p:sp>
              <p:nvSpPr>
                <p:cNvPr id="31" name="フリーフォーム 30"/>
                <p:cNvSpPr/>
                <p:nvPr/>
              </p:nvSpPr>
              <p:spPr>
                <a:xfrm rot="7994203">
                  <a:off x="6320010" y="471477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2" name="グループ化 31"/>
                <p:cNvGrpSpPr/>
                <p:nvPr/>
              </p:nvGrpSpPr>
              <p:grpSpPr>
                <a:xfrm rot="2700000">
                  <a:off x="6558397" y="302829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33" name="直線コネクタ 32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5" name="グループ化 34"/>
              <p:cNvGrpSpPr/>
              <p:nvPr/>
            </p:nvGrpSpPr>
            <p:grpSpPr>
              <a:xfrm rot="10800000">
                <a:off x="7760456" y="1888869"/>
                <a:ext cx="210522" cy="276841"/>
                <a:chOff x="6421717" y="302829"/>
                <a:chExt cx="280696" cy="369121"/>
              </a:xfrm>
            </p:grpSpPr>
            <p:sp>
              <p:nvSpPr>
                <p:cNvPr id="36" name="フリーフォーム 35"/>
                <p:cNvSpPr/>
                <p:nvPr/>
              </p:nvSpPr>
              <p:spPr>
                <a:xfrm rot="7994203">
                  <a:off x="6320010" y="471477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7" name="グループ化 36"/>
                <p:cNvGrpSpPr/>
                <p:nvPr/>
              </p:nvGrpSpPr>
              <p:grpSpPr>
                <a:xfrm rot="2700000">
                  <a:off x="6558397" y="302829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38" name="直線コネクタ 37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56" name="図 55" descr="\begin{document}&#10;\begin{align*}&#10;\mathcal O &#10;( \ \alpha \left( \frac{B}{B_{\rm c}} \right)^4 \ )&#10;\end{align*}&#10;\end{document}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7438" y="2024844"/>
                <a:ext cx="631086" cy="270872"/>
              </a:xfrm>
              <a:prstGeom prst="rect">
                <a:avLst/>
              </a:prstGeom>
            </p:spPr>
          </p:pic>
        </p:grpSp>
        <p:sp>
          <p:nvSpPr>
            <p:cNvPr id="61" name="テキスト ボックス 60"/>
            <p:cNvSpPr txBox="1"/>
            <p:nvPr/>
          </p:nvSpPr>
          <p:spPr>
            <a:xfrm>
              <a:off x="2159732" y="1880828"/>
              <a:ext cx="1744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rgbClr val="7030A0"/>
                  </a:solidFill>
                </a:rPr>
                <a:t>Log divergence</a:t>
              </a:r>
              <a:endParaRPr kumimoji="1" lang="ja-JP" altLang="en-US" sz="20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74" name="図 73" descr="\begin{document}&#10;\red&#10;\begin{eqnarray}&#10;\left\{&#10;\begin{array}{l}&#10;  \\&#10;  \\&#10;\end{array}&#10;\right.&#10;\nonumber&#10;\end{eqnarray}&#10;\end{document}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738143" y="2457529"/>
            <a:ext cx="222426" cy="2021352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2829733" y="3573016"/>
            <a:ext cx="2057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Term-by-term subtraction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040052" y="4341021"/>
            <a:ext cx="4110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Ishikawa, Kimura, </a:t>
            </a:r>
            <a:r>
              <a:rPr kumimoji="1" lang="en-US" altLang="ja-JP" sz="2000" dirty="0" err="1">
                <a:solidFill>
                  <a:srgbClr val="00B050"/>
                </a:solidFill>
              </a:rPr>
              <a:t>Shigaki</a:t>
            </a:r>
            <a:r>
              <a:rPr kumimoji="1" lang="en-US" altLang="ja-JP" sz="2000" dirty="0">
                <a:solidFill>
                  <a:srgbClr val="00B050"/>
                </a:solidFill>
              </a:rPr>
              <a:t>, Tsuji </a:t>
            </a:r>
            <a:r>
              <a:rPr lang="en-US" altLang="ja-JP" sz="2000" dirty="0">
                <a:solidFill>
                  <a:srgbClr val="00B050"/>
                </a:solidFill>
              </a:rPr>
              <a:t>(2013)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pic>
        <p:nvPicPr>
          <p:cNvPr id="62" name="図 61" descr="\begin{document}&#10;\begin{eqnarray}&#10;\Pi_{\rm \scriptscriptstyle ren} (q^2) &amp;=&amp; &#10;\Pi (q_\parallel^2, q_\perp^2) - \Pi_{\rm \scriptscriptstyle vac} (q^2 = 0)&#10;\nonumber&#10;\\&#10;&amp;=&amp; &#10;\Pi (q_\parallel^2, q_\perp^2) - {\red \Pi (0,q_\perp^2) }&#10;+ \{ \, {\blue \Pi (0, q_\perp^2)  }&#10;- \Pi_{\rm \scriptscriptstyle vac} (q^2 = 0) \, \}&#10;\nonumber&#10;\end{eqnarray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13" y="2621097"/>
            <a:ext cx="6672916" cy="735895"/>
          </a:xfrm>
          <a:prstGeom prst="rect">
            <a:avLst/>
          </a:prstGeom>
        </p:spPr>
      </p:pic>
      <p:pic>
        <p:nvPicPr>
          <p:cNvPr id="63" name="図 62" descr="\begin{document}&#10;\noindent&#10;$\Pi(0, q_\perp^2)$ can be evaluated both by {\blue directly integrating the proper-time integrals} &#10;&#10;\noindent&#10;and {\red decomposing into the seires of Landau levels}. 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07" y="3933056"/>
            <a:ext cx="6708340" cy="4716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58" y="4628903"/>
            <a:ext cx="3153729" cy="20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26" y="4741131"/>
            <a:ext cx="2971744" cy="18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テキスト ボックス 77"/>
          <p:cNvSpPr txBox="1"/>
          <p:nvPr/>
        </p:nvSpPr>
        <p:spPr>
          <a:xfrm>
            <a:off x="6580021" y="6517812"/>
            <a:ext cx="2628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B050"/>
                </a:solidFill>
              </a:rPr>
              <a:t>Taken from Ishikawa, et al. </a:t>
            </a:r>
            <a:r>
              <a:rPr lang="en-US" altLang="ja-JP" sz="1400" dirty="0">
                <a:solidFill>
                  <a:srgbClr val="00B050"/>
                </a:solidFill>
              </a:rPr>
              <a:t>(2013)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391157" y="3609020"/>
            <a:ext cx="593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Finite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pic>
        <p:nvPicPr>
          <p:cNvPr id="65" name="図 64" descr="\begin{document}&#10;\blue&#10;\begin{eqnarray}&#10;\left\{&#10;\begin{array}{l}&#10;  \\&#10;  \\&#10;\end{array}&#10;\right.&#10;\nonumber&#10;\end{eqnarray}&#10;\end{document}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6546455" y="2313513"/>
            <a:ext cx="222426" cy="2309384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903768" y="5373216"/>
            <a:ext cx="49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</a:rPr>
              <a:t>Re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623111" y="5330786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0070C0"/>
                </a:solidFill>
              </a:rPr>
              <a:t>Im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60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グループ化 53"/>
          <p:cNvGrpSpPr/>
          <p:nvPr/>
        </p:nvGrpSpPr>
        <p:grpSpPr>
          <a:xfrm>
            <a:off x="560710" y="3165749"/>
            <a:ext cx="2370109" cy="3786867"/>
            <a:chOff x="1825950" y="1844824"/>
            <a:chExt cx="2674042" cy="4680520"/>
          </a:xfrm>
        </p:grpSpPr>
        <p:sp>
          <p:nvSpPr>
            <p:cNvPr id="58" name="正方形/長方形 57"/>
            <p:cNvSpPr/>
            <p:nvPr/>
          </p:nvSpPr>
          <p:spPr>
            <a:xfrm>
              <a:off x="1825950" y="1844824"/>
              <a:ext cx="2674042" cy="4680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1887218" y="2024864"/>
              <a:ext cx="2540766" cy="4428472"/>
              <a:chOff x="-1808208" y="992746"/>
              <a:chExt cx="2540766" cy="4428472"/>
            </a:xfrm>
          </p:grpSpPr>
          <p:grpSp>
            <p:nvGrpSpPr>
              <p:cNvPr id="60" name="グループ化 59"/>
              <p:cNvGrpSpPr/>
              <p:nvPr/>
            </p:nvGrpSpPr>
            <p:grpSpPr>
              <a:xfrm>
                <a:off x="-1457367" y="992746"/>
                <a:ext cx="1925118" cy="4428472"/>
                <a:chOff x="-1457367" y="992746"/>
                <a:chExt cx="1925118" cy="4428472"/>
              </a:xfrm>
            </p:grpSpPr>
            <p:sp>
              <p:nvSpPr>
                <p:cNvPr id="62" name="円柱 61"/>
                <p:cNvSpPr/>
                <p:nvPr/>
              </p:nvSpPr>
              <p:spPr>
                <a:xfrm>
                  <a:off x="-591308" y="992746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円柱 62"/>
                <p:cNvSpPr/>
                <p:nvPr/>
              </p:nvSpPr>
              <p:spPr>
                <a:xfrm>
                  <a:off x="-591309" y="186882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円柱 63"/>
                <p:cNvSpPr/>
                <p:nvPr/>
              </p:nvSpPr>
              <p:spPr>
                <a:xfrm>
                  <a:off x="-881303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円柱 65"/>
                <p:cNvSpPr/>
                <p:nvPr/>
              </p:nvSpPr>
              <p:spPr>
                <a:xfrm>
                  <a:off x="-1169335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円柱 66"/>
                <p:cNvSpPr/>
                <p:nvPr/>
              </p:nvSpPr>
              <p:spPr>
                <a:xfrm>
                  <a:off x="12478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円柱 67"/>
                <p:cNvSpPr/>
                <p:nvPr/>
              </p:nvSpPr>
              <p:spPr>
                <a:xfrm>
                  <a:off x="-275554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円柱 70"/>
                <p:cNvSpPr/>
                <p:nvPr/>
              </p:nvSpPr>
              <p:spPr>
                <a:xfrm>
                  <a:off x="-582440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円柱 71"/>
                <p:cNvSpPr/>
                <p:nvPr/>
              </p:nvSpPr>
              <p:spPr>
                <a:xfrm>
                  <a:off x="-275554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円柱 72"/>
                <p:cNvSpPr/>
                <p:nvPr/>
              </p:nvSpPr>
              <p:spPr>
                <a:xfrm>
                  <a:off x="288802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円柱 79"/>
                <p:cNvSpPr/>
                <p:nvPr/>
              </p:nvSpPr>
              <p:spPr>
                <a:xfrm>
                  <a:off x="-1457367" y="136476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円柱 80"/>
                <p:cNvSpPr/>
                <p:nvPr/>
              </p:nvSpPr>
              <p:spPr>
                <a:xfrm>
                  <a:off x="-881303" y="143677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円柱 81"/>
                <p:cNvSpPr/>
                <p:nvPr/>
              </p:nvSpPr>
              <p:spPr>
                <a:xfrm>
                  <a:off x="-58244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円柱 82"/>
                <p:cNvSpPr/>
                <p:nvPr/>
              </p:nvSpPr>
              <p:spPr>
                <a:xfrm>
                  <a:off x="54801" y="158078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円柱 83"/>
                <p:cNvSpPr/>
                <p:nvPr/>
              </p:nvSpPr>
              <p:spPr>
                <a:xfrm>
                  <a:off x="-1169336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円柱 84"/>
                <p:cNvSpPr/>
                <p:nvPr/>
              </p:nvSpPr>
              <p:spPr>
                <a:xfrm>
                  <a:off x="-1165767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円柱 85"/>
                <p:cNvSpPr/>
                <p:nvPr/>
              </p:nvSpPr>
              <p:spPr>
                <a:xfrm>
                  <a:off x="-881303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円柱 86"/>
                <p:cNvSpPr/>
                <p:nvPr/>
              </p:nvSpPr>
              <p:spPr>
                <a:xfrm>
                  <a:off x="-591310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円柱 87"/>
                <p:cNvSpPr/>
                <p:nvPr/>
              </p:nvSpPr>
              <p:spPr>
                <a:xfrm>
                  <a:off x="-270500" y="18498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円柱 88"/>
                <p:cNvSpPr/>
                <p:nvPr/>
              </p:nvSpPr>
              <p:spPr>
                <a:xfrm>
                  <a:off x="-1177208" y="2052151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円柱 89"/>
                <p:cNvSpPr/>
                <p:nvPr/>
              </p:nvSpPr>
              <p:spPr>
                <a:xfrm>
                  <a:off x="-1452313" y="176574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円柱 90"/>
                <p:cNvSpPr/>
                <p:nvPr/>
              </p:nvSpPr>
              <p:spPr>
                <a:xfrm>
                  <a:off x="-881303" y="218085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円柱 91"/>
                <p:cNvSpPr/>
                <p:nvPr/>
              </p:nvSpPr>
              <p:spPr>
                <a:xfrm>
                  <a:off x="-265209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円柱 92"/>
                <p:cNvSpPr/>
                <p:nvPr/>
              </p:nvSpPr>
              <p:spPr>
                <a:xfrm>
                  <a:off x="54800" y="19117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円柱 93"/>
                <p:cNvSpPr/>
                <p:nvPr/>
              </p:nvSpPr>
              <p:spPr>
                <a:xfrm>
                  <a:off x="29405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1" name="円弧 60"/>
              <p:cNvSpPr/>
              <p:nvPr/>
            </p:nvSpPr>
            <p:spPr>
              <a:xfrm rot="5400000">
                <a:off x="-1127069" y="2015773"/>
                <a:ext cx="1178488" cy="2540766"/>
              </a:xfrm>
              <a:prstGeom prst="arc">
                <a:avLst>
                  <a:gd name="adj1" fmla="val 15091432"/>
                  <a:gd name="adj2" fmla="val 6959428"/>
                </a:avLst>
              </a:prstGeom>
              <a:ln w="3810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テキスト ボックス 1"/>
          <p:cNvSpPr txBox="1"/>
          <p:nvPr/>
        </p:nvSpPr>
        <p:spPr>
          <a:xfrm>
            <a:off x="768789" y="764704"/>
            <a:ext cx="5058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50"/>
                </a:solidFill>
              </a:rPr>
              <a:t>The strong field limit revisited:</a:t>
            </a:r>
            <a:endParaRPr lang="ja-JP" altLang="en-US" sz="2000" dirty="0">
              <a:solidFill>
                <a:srgbClr val="00B050"/>
              </a:solidFill>
            </a:endParaRPr>
          </a:p>
          <a:p>
            <a:r>
              <a:rPr kumimoji="1" lang="en-US" altLang="ja-JP" sz="2000" dirty="0">
                <a:solidFill>
                  <a:srgbClr val="00B050"/>
                </a:solidFill>
              </a:rPr>
              <a:t>Lowest Landau level (LLL) approximation (n=0)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99276" y="1508954"/>
            <a:ext cx="25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Spin-projection operator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15" name="図 14" descr="\begin{document}&#10;\begin{align*}&#10;p_\parallel^\mu = ( p^0, 0, 0, p_z)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08920"/>
            <a:ext cx="2148557" cy="409191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 flipH="1">
            <a:off x="2258823" y="2284959"/>
            <a:ext cx="360040" cy="4259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3338943" y="2509854"/>
            <a:ext cx="360040" cy="4020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322719" y="2782669"/>
            <a:ext cx="154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Wave function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69107" y="2926685"/>
            <a:ext cx="192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1+1 dimensional 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dispersion relation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69" name="図 68" descr="\begin{document}&#10;\begin{eqnarray}&#10;S_{\rm LLL} (p) = e^{-\frac{\vert \bp_\perp\vert^2}{2 \vert eB \vert} } \,&#10; \frac{ \slashed p_\parallel + \mf }{ p_\parallel^2 -\mf^2 } \, \prj&#10;\nonumber&#10;\end{eqnarray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21" y="1639630"/>
            <a:ext cx="3844560" cy="887569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95536" y="4581128"/>
            <a:ext cx="2370101" cy="1350168"/>
            <a:chOff x="539552" y="4755890"/>
            <a:chExt cx="2370101" cy="1350168"/>
          </a:xfrm>
        </p:grpSpPr>
        <p:sp>
          <p:nvSpPr>
            <p:cNvPr id="29" name="フリーフォーム 28"/>
            <p:cNvSpPr/>
            <p:nvPr/>
          </p:nvSpPr>
          <p:spPr>
            <a:xfrm rot="19947902" flipH="1" flipV="1">
              <a:off x="539552" y="5697818"/>
              <a:ext cx="1123987" cy="183864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1632841" y="4755890"/>
              <a:ext cx="231043" cy="13501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/>
            <p:cNvSpPr/>
            <p:nvPr/>
          </p:nvSpPr>
          <p:spPr>
            <a:xfrm rot="19947902" flipH="1" flipV="1">
              <a:off x="1785666" y="5141043"/>
              <a:ext cx="1123987" cy="183864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5" name="テキスト ボックス 64"/>
          <p:cNvSpPr txBox="1"/>
          <p:nvPr/>
        </p:nvSpPr>
        <p:spPr>
          <a:xfrm>
            <a:off x="2930819" y="3615407"/>
            <a:ext cx="367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50"/>
                </a:solidFill>
              </a:rPr>
              <a:t>1+1 dimensional fluctuation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pic>
        <p:nvPicPr>
          <p:cNvPr id="74" name="図 73" descr="\begin{document}&#10;\begin{align*}&#10;\rho = \frac{eB}{2\pi} 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01" y="6266277"/>
            <a:ext cx="776797" cy="509404"/>
          </a:xfrm>
          <a:prstGeom prst="rect">
            <a:avLst/>
          </a:prstGeom>
        </p:spPr>
      </p:pic>
      <p:pic>
        <p:nvPicPr>
          <p:cNvPr id="75" name="図 74" descr="\begin{document}&#10;\begin{eqnarray}&#10;\Pi_{\rm LLL}^{\mu\nu} &amp;=&amp; e^2 &#10;{\red \integ d^2p_\perp&#10;e^{-\frac{\vert \bp_\perp\vert^2}{ \vert eB \vert} } \,&#10;e^{-\frac{\vert \bp_\perp - \bp_\perp \vert^2}{ \vert eB \vert} } &#10;}&#10;\nonumber&#10;\\&#10;&amp;&amp; \times&#10;{\blue \integ d^2 p_\parallel \tr \left[ \gamma_\parallel^\mu \, &#10; \frac{ \slashed p_\parallel + \mf }{ p_\parallel^2 -\mf^2 } \, \prj \,&#10;\gamma_\parallel^\nu&#10; \frac{ (\slashed p-\slashed q)_\parallel + \mf }{ (p-q)_\parallel^2 -\mf^2 } \, \prj \right] &#10;}&#10;\nonumber&#10;\\&#10;&amp;=&amp; {\red \sqrt{\frac{eB}{2\pi}}^2  e^{- \frac{\vert \bq_\perp\vert^2}{eB} } }&#10;\times {\blue \Pi_{\rm 1+1}^{\mu\nu} }&#10;\nonumber&#10;\end{eqnarray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6" y="4066454"/>
            <a:ext cx="5901317" cy="2117864"/>
          </a:xfrm>
          <a:prstGeom prst="rect">
            <a:avLst/>
          </a:prstGeom>
        </p:spPr>
      </p:pic>
      <p:pic>
        <p:nvPicPr>
          <p:cNvPr id="77" name="図 76" descr="\begin{document}&#10;\begin{align*}&#10;\varepsilon = \sqrt{p_z^2+m^2+2n \, eB}&#10;\end{align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19" y="251862"/>
            <a:ext cx="3398929" cy="419738"/>
          </a:xfrm>
          <a:prstGeom prst="rect">
            <a:avLst/>
          </a:prstGeom>
        </p:spPr>
      </p:pic>
      <p:sp>
        <p:nvSpPr>
          <p:cNvPr id="78" name="テキスト ボックス 77"/>
          <p:cNvSpPr txBox="1"/>
          <p:nvPr/>
        </p:nvSpPr>
        <p:spPr>
          <a:xfrm>
            <a:off x="485272" y="251862"/>
            <a:ext cx="4571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Dispersion relation from the </a:t>
            </a:r>
            <a:r>
              <a:rPr kumimoji="1" lang="en-US" altLang="ja-JP" sz="2000" dirty="0" err="1">
                <a:solidFill>
                  <a:srgbClr val="00B050"/>
                </a:solidFill>
              </a:rPr>
              <a:t>resummation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pic>
        <p:nvPicPr>
          <p:cNvPr id="79" name="図 78" descr="\begin{document}&#10;\begin{align*}&#10;n = 0, \, 1, \, 2 \, \cdots&#10;\end{align*}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80" y="799131"/>
            <a:ext cx="1752644" cy="253605"/>
          </a:xfrm>
          <a:prstGeom prst="rect">
            <a:avLst/>
          </a:prstGeom>
        </p:spPr>
      </p:pic>
      <p:pic>
        <p:nvPicPr>
          <p:cNvPr id="4" name="図 3" descr="\begin{document}&#10;\begin{eqnarray}&#10;\prj &amp;=&amp; ( 1 + i \gam^1\gam^2 ) / 2 &#10;\nonumber&#10;\end{eqnarray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14" y="2013010"/>
            <a:ext cx="2087382" cy="2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0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file201.uf.daum.net/image/166B7D0F4C3C44BF01D1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4" y="1224783"/>
            <a:ext cx="2536487" cy="19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5496" y="404664"/>
            <a:ext cx="3055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50"/>
                </a:solidFill>
              </a:rPr>
              <a:t>Neutron stars = Pulsars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4900" y="1136867"/>
            <a:ext cx="427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ym typeface="Wingdings" panose="05000000000000000000" pitchFamily="2" charset="2"/>
              </a:rPr>
              <a:t> Possibly “</a:t>
            </a:r>
            <a:r>
              <a:rPr kumimoji="1" lang="en-US" altLang="ja-JP" dirty="0"/>
              <a:t>QED cascade” in strong B-fields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49225" y="476672"/>
            <a:ext cx="363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>
                <a:solidFill>
                  <a:srgbClr val="00B050"/>
                </a:solidFill>
              </a:rPr>
              <a:t>What is the mechanism of radiation?</a:t>
            </a:r>
            <a:endParaRPr kumimoji="1" lang="ja-JP" altLang="en-US" u="sng" dirty="0">
              <a:solidFill>
                <a:srgbClr val="00B05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667147">
            <a:off x="3798700" y="1523567"/>
            <a:ext cx="2698248" cy="1588153"/>
            <a:chOff x="1755406" y="3467098"/>
            <a:chExt cx="2698248" cy="1588153"/>
          </a:xfrm>
        </p:grpSpPr>
        <p:sp>
          <p:nvSpPr>
            <p:cNvPr id="8" name="フリーフォーム 7"/>
            <p:cNvSpPr/>
            <p:nvPr/>
          </p:nvSpPr>
          <p:spPr>
            <a:xfrm rot="614620">
              <a:off x="2599222" y="4083908"/>
              <a:ext cx="1233552" cy="666370"/>
            </a:xfrm>
            <a:custGeom>
              <a:avLst/>
              <a:gdLst>
                <a:gd name="connsiteX0" fmla="*/ 0 w 1366463"/>
                <a:gd name="connsiteY0" fmla="*/ 1582220 h 1582220"/>
                <a:gd name="connsiteX1" fmla="*/ 616450 w 1366463"/>
                <a:gd name="connsiteY1" fmla="*/ 575352 h 1582220"/>
                <a:gd name="connsiteX2" fmla="*/ 1366463 w 1366463"/>
                <a:gd name="connsiteY2" fmla="*/ 0 h 158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463" h="1582220">
                  <a:moveTo>
                    <a:pt x="0" y="1582220"/>
                  </a:moveTo>
                  <a:cubicBezTo>
                    <a:pt x="194353" y="1210637"/>
                    <a:pt x="388706" y="839055"/>
                    <a:pt x="616450" y="575352"/>
                  </a:cubicBezTo>
                  <a:cubicBezTo>
                    <a:pt x="844194" y="311649"/>
                    <a:pt x="1105328" y="155824"/>
                    <a:pt x="1366463" y="0"/>
                  </a:cubicBezTo>
                </a:path>
              </a:pathLst>
            </a:custGeom>
            <a:noFill/>
            <a:ln w="63500" cmpd="dbl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 rot="430125" flipH="1" flipV="1">
              <a:off x="2627140" y="3467098"/>
              <a:ext cx="684903" cy="1186629"/>
            </a:xfrm>
            <a:custGeom>
              <a:avLst/>
              <a:gdLst>
                <a:gd name="connsiteX0" fmla="*/ 0 w 1366463"/>
                <a:gd name="connsiteY0" fmla="*/ 1582220 h 1582220"/>
                <a:gd name="connsiteX1" fmla="*/ 616450 w 1366463"/>
                <a:gd name="connsiteY1" fmla="*/ 575352 h 1582220"/>
                <a:gd name="connsiteX2" fmla="*/ 1366463 w 1366463"/>
                <a:gd name="connsiteY2" fmla="*/ 0 h 158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463" h="1582220">
                  <a:moveTo>
                    <a:pt x="0" y="1582220"/>
                  </a:moveTo>
                  <a:cubicBezTo>
                    <a:pt x="194353" y="1210637"/>
                    <a:pt x="388706" y="839055"/>
                    <a:pt x="616450" y="575352"/>
                  </a:cubicBezTo>
                  <a:cubicBezTo>
                    <a:pt x="844194" y="311649"/>
                    <a:pt x="1105328" y="155824"/>
                    <a:pt x="1366463" y="0"/>
                  </a:cubicBezTo>
                </a:path>
              </a:pathLst>
            </a:custGeom>
            <a:noFill/>
            <a:ln w="63500" cmpd="dbl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 rot="19867491" flipH="1">
              <a:off x="1755406" y="4798436"/>
              <a:ext cx="878641" cy="136321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 rot="2617" flipH="1">
              <a:off x="2749096" y="4496848"/>
              <a:ext cx="877035" cy="79594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 rot="7105224" flipH="1">
              <a:off x="3697378" y="4007533"/>
              <a:ext cx="853669" cy="658882"/>
            </a:xfrm>
            <a:custGeom>
              <a:avLst/>
              <a:gdLst>
                <a:gd name="connsiteX0" fmla="*/ 0 w 1366463"/>
                <a:gd name="connsiteY0" fmla="*/ 1582220 h 1582220"/>
                <a:gd name="connsiteX1" fmla="*/ 616450 w 1366463"/>
                <a:gd name="connsiteY1" fmla="*/ 575352 h 1582220"/>
                <a:gd name="connsiteX2" fmla="*/ 1366463 w 1366463"/>
                <a:gd name="connsiteY2" fmla="*/ 0 h 158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463" h="1582220">
                  <a:moveTo>
                    <a:pt x="0" y="1582220"/>
                  </a:moveTo>
                  <a:cubicBezTo>
                    <a:pt x="194353" y="1210637"/>
                    <a:pt x="388706" y="839055"/>
                    <a:pt x="616450" y="575352"/>
                  </a:cubicBezTo>
                  <a:cubicBezTo>
                    <a:pt x="844194" y="311649"/>
                    <a:pt x="1105328" y="155824"/>
                    <a:pt x="1366463" y="0"/>
                  </a:cubicBezTo>
                </a:path>
              </a:pathLst>
            </a:custGeom>
            <a:noFill/>
            <a:ln w="63500" cmpd="dbl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 rot="2965614">
              <a:off x="3736805" y="4340174"/>
              <a:ext cx="795326" cy="634828"/>
            </a:xfrm>
            <a:custGeom>
              <a:avLst/>
              <a:gdLst>
                <a:gd name="connsiteX0" fmla="*/ 0 w 1366463"/>
                <a:gd name="connsiteY0" fmla="*/ 1582220 h 1582220"/>
                <a:gd name="connsiteX1" fmla="*/ 616450 w 1366463"/>
                <a:gd name="connsiteY1" fmla="*/ 575352 h 1582220"/>
                <a:gd name="connsiteX2" fmla="*/ 1366463 w 1366463"/>
                <a:gd name="connsiteY2" fmla="*/ 0 h 158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463" h="1582220">
                  <a:moveTo>
                    <a:pt x="0" y="1582220"/>
                  </a:moveTo>
                  <a:cubicBezTo>
                    <a:pt x="194353" y="1210637"/>
                    <a:pt x="388706" y="839055"/>
                    <a:pt x="616450" y="575352"/>
                  </a:cubicBezTo>
                  <a:cubicBezTo>
                    <a:pt x="844194" y="311649"/>
                    <a:pt x="1105328" y="155824"/>
                    <a:pt x="1366463" y="0"/>
                  </a:cubicBezTo>
                </a:path>
              </a:pathLst>
            </a:custGeom>
            <a:noFill/>
            <a:ln w="63500" cmpd="dbl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 rot="17338922" flipH="1" flipV="1">
              <a:off x="2472713" y="3852491"/>
              <a:ext cx="878641" cy="146660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 rot="18798337" flipH="1" flipV="1">
              <a:off x="3735112" y="4045290"/>
              <a:ext cx="878641" cy="146660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二等辺三角形 15"/>
          <p:cNvSpPr/>
          <p:nvPr/>
        </p:nvSpPr>
        <p:spPr>
          <a:xfrm rot="965487">
            <a:off x="6659535" y="1767353"/>
            <a:ext cx="751829" cy="508714"/>
          </a:xfrm>
          <a:prstGeom prst="triangle">
            <a:avLst/>
          </a:prstGeom>
          <a:noFill/>
          <a:ln w="6985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19494282" flipH="1" flipV="1">
            <a:off x="7027817" y="1390523"/>
            <a:ext cx="878641" cy="146660"/>
          </a:xfrm>
          <a:custGeom>
            <a:avLst/>
            <a:gdLst>
              <a:gd name="connsiteX0" fmla="*/ 0 w 6371771"/>
              <a:gd name="connsiteY0" fmla="*/ 803124 h 1533677"/>
              <a:gd name="connsiteX1" fmla="*/ 682171 w 6371771"/>
              <a:gd name="connsiteY1" fmla="*/ 120953 h 1533677"/>
              <a:gd name="connsiteX2" fmla="*/ 1407885 w 6371771"/>
              <a:gd name="connsiteY2" fmla="*/ 1528839 h 1533677"/>
              <a:gd name="connsiteX3" fmla="*/ 2133600 w 6371771"/>
              <a:gd name="connsiteY3" fmla="*/ 106439 h 1533677"/>
              <a:gd name="connsiteX4" fmla="*/ 2844800 w 6371771"/>
              <a:gd name="connsiteY4" fmla="*/ 1528839 h 1533677"/>
              <a:gd name="connsiteX5" fmla="*/ 3570514 w 6371771"/>
              <a:gd name="connsiteY5" fmla="*/ 77410 h 1533677"/>
              <a:gd name="connsiteX6" fmla="*/ 4281714 w 6371771"/>
              <a:gd name="connsiteY6" fmla="*/ 1514324 h 1533677"/>
              <a:gd name="connsiteX7" fmla="*/ 4978400 w 6371771"/>
              <a:gd name="connsiteY7" fmla="*/ 91924 h 1533677"/>
              <a:gd name="connsiteX8" fmla="*/ 5733143 w 6371771"/>
              <a:gd name="connsiteY8" fmla="*/ 1514324 h 1533677"/>
              <a:gd name="connsiteX9" fmla="*/ 6371771 w 6371771"/>
              <a:gd name="connsiteY9" fmla="*/ 77410 h 153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771" h="1533677">
                <a:moveTo>
                  <a:pt x="0" y="803124"/>
                </a:moveTo>
                <a:cubicBezTo>
                  <a:pt x="223761" y="401562"/>
                  <a:pt x="447523" y="0"/>
                  <a:pt x="682171" y="120953"/>
                </a:cubicBezTo>
                <a:cubicBezTo>
                  <a:pt x="916819" y="241906"/>
                  <a:pt x="1165980" y="1531258"/>
                  <a:pt x="1407885" y="1528839"/>
                </a:cubicBezTo>
                <a:cubicBezTo>
                  <a:pt x="1649790" y="1526420"/>
                  <a:pt x="1894114" y="106439"/>
                  <a:pt x="2133600" y="106439"/>
                </a:cubicBezTo>
                <a:cubicBezTo>
                  <a:pt x="2373086" y="106439"/>
                  <a:pt x="2605314" y="1533677"/>
                  <a:pt x="2844800" y="1528839"/>
                </a:cubicBezTo>
                <a:cubicBezTo>
                  <a:pt x="3084286" y="1524001"/>
                  <a:pt x="3331028" y="79829"/>
                  <a:pt x="3570514" y="77410"/>
                </a:cubicBezTo>
                <a:cubicBezTo>
                  <a:pt x="3810000" y="74991"/>
                  <a:pt x="4047066" y="1511905"/>
                  <a:pt x="4281714" y="1514324"/>
                </a:cubicBezTo>
                <a:cubicBezTo>
                  <a:pt x="4516362" y="1516743"/>
                  <a:pt x="4736495" y="91924"/>
                  <a:pt x="4978400" y="91924"/>
                </a:cubicBezTo>
                <a:cubicBezTo>
                  <a:pt x="5220305" y="91924"/>
                  <a:pt x="5500915" y="1516743"/>
                  <a:pt x="5733143" y="1514324"/>
                </a:cubicBezTo>
                <a:cubicBezTo>
                  <a:pt x="5965371" y="1511905"/>
                  <a:pt x="6168571" y="794657"/>
                  <a:pt x="6371771" y="7741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rot="20745521" flipH="1" flipV="1">
            <a:off x="7331905" y="2155593"/>
            <a:ext cx="878641" cy="146660"/>
          </a:xfrm>
          <a:custGeom>
            <a:avLst/>
            <a:gdLst>
              <a:gd name="connsiteX0" fmla="*/ 0 w 6371771"/>
              <a:gd name="connsiteY0" fmla="*/ 803124 h 1533677"/>
              <a:gd name="connsiteX1" fmla="*/ 682171 w 6371771"/>
              <a:gd name="connsiteY1" fmla="*/ 120953 h 1533677"/>
              <a:gd name="connsiteX2" fmla="*/ 1407885 w 6371771"/>
              <a:gd name="connsiteY2" fmla="*/ 1528839 h 1533677"/>
              <a:gd name="connsiteX3" fmla="*/ 2133600 w 6371771"/>
              <a:gd name="connsiteY3" fmla="*/ 106439 h 1533677"/>
              <a:gd name="connsiteX4" fmla="*/ 2844800 w 6371771"/>
              <a:gd name="connsiteY4" fmla="*/ 1528839 h 1533677"/>
              <a:gd name="connsiteX5" fmla="*/ 3570514 w 6371771"/>
              <a:gd name="connsiteY5" fmla="*/ 77410 h 1533677"/>
              <a:gd name="connsiteX6" fmla="*/ 4281714 w 6371771"/>
              <a:gd name="connsiteY6" fmla="*/ 1514324 h 1533677"/>
              <a:gd name="connsiteX7" fmla="*/ 4978400 w 6371771"/>
              <a:gd name="connsiteY7" fmla="*/ 91924 h 1533677"/>
              <a:gd name="connsiteX8" fmla="*/ 5733143 w 6371771"/>
              <a:gd name="connsiteY8" fmla="*/ 1514324 h 1533677"/>
              <a:gd name="connsiteX9" fmla="*/ 6371771 w 6371771"/>
              <a:gd name="connsiteY9" fmla="*/ 77410 h 153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1771" h="1533677">
                <a:moveTo>
                  <a:pt x="0" y="803124"/>
                </a:moveTo>
                <a:cubicBezTo>
                  <a:pt x="223761" y="401562"/>
                  <a:pt x="447523" y="0"/>
                  <a:pt x="682171" y="120953"/>
                </a:cubicBezTo>
                <a:cubicBezTo>
                  <a:pt x="916819" y="241906"/>
                  <a:pt x="1165980" y="1531258"/>
                  <a:pt x="1407885" y="1528839"/>
                </a:cubicBezTo>
                <a:cubicBezTo>
                  <a:pt x="1649790" y="1526420"/>
                  <a:pt x="1894114" y="106439"/>
                  <a:pt x="2133600" y="106439"/>
                </a:cubicBezTo>
                <a:cubicBezTo>
                  <a:pt x="2373086" y="106439"/>
                  <a:pt x="2605314" y="1533677"/>
                  <a:pt x="2844800" y="1528839"/>
                </a:cubicBezTo>
                <a:cubicBezTo>
                  <a:pt x="3084286" y="1524001"/>
                  <a:pt x="3331028" y="79829"/>
                  <a:pt x="3570514" y="77410"/>
                </a:cubicBezTo>
                <a:cubicBezTo>
                  <a:pt x="3810000" y="74991"/>
                  <a:pt x="4047066" y="1511905"/>
                  <a:pt x="4281714" y="1514324"/>
                </a:cubicBezTo>
                <a:cubicBezTo>
                  <a:pt x="4516362" y="1516743"/>
                  <a:pt x="4736495" y="91924"/>
                  <a:pt x="4978400" y="91924"/>
                </a:cubicBezTo>
                <a:cubicBezTo>
                  <a:pt x="5220305" y="91924"/>
                  <a:pt x="5500915" y="1516743"/>
                  <a:pt x="5733143" y="1514324"/>
                </a:cubicBezTo>
                <a:cubicBezTo>
                  <a:pt x="5965371" y="1511905"/>
                  <a:pt x="6168571" y="794657"/>
                  <a:pt x="6371771" y="77410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63292" y="2370295"/>
            <a:ext cx="236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“Photon Splitting”</a:t>
            </a:r>
          </a:p>
          <a:p>
            <a:r>
              <a:rPr lang="en-US" altLang="ja-JP" sz="2000" dirty="0">
                <a:solidFill>
                  <a:srgbClr val="00B050"/>
                </a:solidFill>
              </a:rPr>
              <a:t>Softening of photons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3958951" y="2905239"/>
            <a:ext cx="779346" cy="216215"/>
          </a:xfrm>
          <a:prstGeom prst="straightConnector1">
            <a:avLst/>
          </a:prstGeom>
          <a:ln w="38100">
            <a:solidFill>
              <a:srgbClr val="00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138343" y="31291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&lt; pm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314668" y="3861046"/>
            <a:ext cx="8289780" cy="2940037"/>
            <a:chOff x="170652" y="3861046"/>
            <a:chExt cx="8289780" cy="29400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746" y="3861046"/>
              <a:ext cx="4772686" cy="294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170652" y="4082296"/>
              <a:ext cx="346524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FF33CC"/>
                  </a:solidFill>
                </a:rPr>
                <a:t>Cyclotron spectrum </a:t>
              </a:r>
              <a:r>
                <a:rPr lang="en-US" altLang="ja-JP" sz="2000" dirty="0">
                  <a:solidFill>
                    <a:srgbClr val="FF33CC"/>
                  </a:solidFill>
                </a:rPr>
                <a:t>is</a:t>
              </a:r>
              <a:r>
                <a:rPr kumimoji="1" lang="en-US" altLang="ja-JP" sz="2000" dirty="0">
                  <a:solidFill>
                    <a:srgbClr val="FF33CC"/>
                  </a:solidFill>
                </a:rPr>
                <a:t> observed</a:t>
              </a:r>
            </a:p>
            <a:p>
              <a:r>
                <a:rPr lang="en-US" altLang="ja-JP" sz="2000" dirty="0">
                  <a:solidFill>
                    <a:srgbClr val="FF33CC"/>
                  </a:solidFill>
                </a:rPr>
                <a:t>in ordinary NSs, </a:t>
              </a:r>
            </a:p>
            <a:p>
              <a:endParaRPr lang="en-US" altLang="ja-JP" sz="2000" dirty="0">
                <a:solidFill>
                  <a:srgbClr val="FF33CC"/>
                </a:solidFill>
              </a:endParaRPr>
            </a:p>
            <a:p>
              <a:r>
                <a:rPr lang="en-US" altLang="ja-JP" sz="2000" dirty="0">
                  <a:solidFill>
                    <a:srgbClr val="FF33CC"/>
                  </a:solidFill>
                </a:rPr>
                <a:t>but not in magnetars.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1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763688" y="915689"/>
            <a:ext cx="5184576" cy="3233391"/>
            <a:chOff x="1115616" y="1196752"/>
            <a:chExt cx="6480721" cy="404174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196752"/>
              <a:ext cx="6480721" cy="376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5517178" y="4869160"/>
              <a:ext cx="2079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50"/>
                  </a:solidFill>
                </a:rPr>
                <a:t>Fukushima, </a:t>
              </a:r>
              <a:r>
                <a:rPr kumimoji="1" lang="en-US" altLang="ja-JP" dirty="0" err="1">
                  <a:solidFill>
                    <a:srgbClr val="00B050"/>
                  </a:solidFill>
                </a:rPr>
                <a:t>Hatsuda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" name="図 3" descr="\begin{document}&#10;\begin{align*}&#10;{\mathcal L} = \bar \psi ( i \slashed \partial + i g \slashed A) \psi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7" y="5773143"/>
            <a:ext cx="3124913" cy="451560"/>
          </a:xfrm>
          <a:prstGeom prst="rect">
            <a:avLst/>
          </a:prstGeom>
        </p:spPr>
      </p:pic>
      <p:pic>
        <p:nvPicPr>
          <p:cNvPr id="1026" name="Picture 2" descr="http://english.pku.edu.cn/images/content/2017-01/20170119174230355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77903"/>
            <a:ext cx="4032448" cy="15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\begin{document}&#10;\begin{align*}&#10;\langle \bar \psi \psi \rangle \not = 0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37" y="5773143"/>
            <a:ext cx="1532317" cy="45156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87624" y="169476"/>
            <a:ext cx="73284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What else? </a:t>
            </a:r>
          </a:p>
          <a:p>
            <a:r>
              <a:rPr lang="en-US" altLang="ja-JP" sz="2800" dirty="0"/>
              <a:t>--- </a:t>
            </a:r>
            <a:r>
              <a:rPr kumimoji="1" lang="en-US" altLang="ja-JP" sz="2800" dirty="0"/>
              <a:t>Chiral symmetry and its spontaneous breaking</a:t>
            </a:r>
            <a:endParaRPr kumimoji="1" lang="ja-JP" altLang="en-US" sz="2800" dirty="0"/>
          </a:p>
        </p:txBody>
      </p:sp>
      <p:pic>
        <p:nvPicPr>
          <p:cNvPr id="13" name="図 12" descr="\begin{document}&#10;Chiral transf.: $\psi \to e^{i \theta_5 \gamma^5} \psi$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3" y="6381328"/>
            <a:ext cx="3847473" cy="3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55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A15A27-CD07-43C3-AD8A-11AFE8096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61449"/>
              </p:ext>
            </p:extLst>
          </p:nvPr>
        </p:nvGraphicFramePr>
        <p:xfrm>
          <a:off x="-18403" y="1587"/>
          <a:ext cx="9198915" cy="689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" name="Slide" r:id="rId3" imgW="4570418" imgH="3427323" progId="PowerPoint.Slide.12">
                  <p:embed/>
                </p:oleObj>
              </mc:Choice>
              <mc:Fallback>
                <p:oleObj name="Slide" r:id="rId3" imgW="4570418" imgH="3427323" progId="PowerPoint.Slide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A15A27-CD07-43C3-AD8A-11AFE8096A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403" y="1587"/>
                        <a:ext cx="9198915" cy="68983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C3D3CE-0E6C-476C-A754-D4B93529945F}"/>
              </a:ext>
            </a:extLst>
          </p:cNvPr>
          <p:cNvSpPr txBox="1"/>
          <p:nvPr/>
        </p:nvSpPr>
        <p:spPr>
          <a:xfrm>
            <a:off x="5004048" y="5229200"/>
            <a:ext cx="4034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3399"/>
                </a:solidFill>
              </a:rPr>
              <a:t>BCS instability (Cooper pairing)</a:t>
            </a:r>
            <a:endParaRPr lang="ja-JP" altLang="en-US" sz="2400" dirty="0">
              <a:solidFill>
                <a:srgbClr val="FF33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19037-3F7B-40D2-A7E9-A76947D10EF2}"/>
              </a:ext>
            </a:extLst>
          </p:cNvPr>
          <p:cNvSpPr txBox="1"/>
          <p:nvPr/>
        </p:nvSpPr>
        <p:spPr>
          <a:xfrm>
            <a:off x="1596310" y="5157192"/>
            <a:ext cx="2530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3399"/>
                </a:solidFill>
              </a:rPr>
              <a:t>Magnetic catalysis </a:t>
            </a:r>
          </a:p>
          <a:p>
            <a:r>
              <a:rPr lang="en-US" altLang="ja-JP" sz="2400" dirty="0">
                <a:solidFill>
                  <a:srgbClr val="FF3399"/>
                </a:solidFill>
              </a:rPr>
              <a:t>of the </a:t>
            </a:r>
            <a:r>
              <a:rPr lang="en-US" altLang="ja-JP" sz="2400" dirty="0" err="1">
                <a:solidFill>
                  <a:srgbClr val="FF3399"/>
                </a:solidFill>
              </a:rPr>
              <a:t>χSB</a:t>
            </a:r>
            <a:endParaRPr lang="ja-JP" altLang="en-US" sz="2400" dirty="0">
              <a:solidFill>
                <a:srgbClr val="FF33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0F9F08-9C5B-4AA7-930B-468F176F530E}"/>
              </a:ext>
            </a:extLst>
          </p:cNvPr>
          <p:cNvSpPr/>
          <p:nvPr/>
        </p:nvSpPr>
        <p:spPr bwMode="auto">
          <a:xfrm>
            <a:off x="0" y="5988189"/>
            <a:ext cx="9289032" cy="9361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solidFill>
                  <a:srgbClr val="FF3399"/>
                </a:solidFill>
              </a:rPr>
              <a:t>T</a:t>
            </a:r>
            <a:r>
              <a:rPr kumimoji="1" lang="en-US" altLang="ja-JP" sz="2400" dirty="0">
                <a:solidFill>
                  <a:srgbClr val="FF3399"/>
                </a:solidFill>
              </a:rPr>
              <a:t>he SSB occurs for the dimensional reason, and thus irrespective of strengths of coupling constants. (</a:t>
            </a:r>
            <a:r>
              <a:rPr kumimoji="1" lang="en-US" altLang="ja-JP" sz="2400" dirty="0" err="1">
                <a:solidFill>
                  <a:srgbClr val="FF3399"/>
                </a:solidFill>
              </a:rPr>
              <a:t>χSB</a:t>
            </a:r>
            <a:r>
              <a:rPr kumimoji="1" lang="en-US" altLang="ja-JP" sz="2400" dirty="0">
                <a:solidFill>
                  <a:srgbClr val="FF3399"/>
                </a:solidFill>
              </a:rPr>
              <a:t> occurs even in weak-coupling QED.)</a:t>
            </a:r>
            <a:endParaRPr kumimoji="1" lang="ja-JP" altLang="en-US" sz="2400" dirty="0">
              <a:solidFill>
                <a:srgbClr val="FF3399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3B7B07-499B-4AC7-8F8C-0A3B4C0443FC}"/>
              </a:ext>
            </a:extLst>
          </p:cNvPr>
          <p:cNvGrpSpPr/>
          <p:nvPr/>
        </p:nvGrpSpPr>
        <p:grpSpPr>
          <a:xfrm>
            <a:off x="935596" y="2708920"/>
            <a:ext cx="8136904" cy="3384376"/>
            <a:chOff x="467544" y="404664"/>
            <a:chExt cx="8136904" cy="3384376"/>
          </a:xfrm>
        </p:grpSpPr>
        <p:grpSp>
          <p:nvGrpSpPr>
            <p:cNvPr id="9" name="グループ化 13">
              <a:extLst>
                <a:ext uri="{FF2B5EF4-FFF2-40B4-BE49-F238E27FC236}">
                  <a16:creationId xmlns:a16="http://schemas.microsoft.com/office/drawing/2014/main" id="{6AFFC762-E963-46FB-BCA8-D1D3CC7E11CD}"/>
                </a:ext>
              </a:extLst>
            </p:cNvPr>
            <p:cNvGrpSpPr/>
            <p:nvPr/>
          </p:nvGrpSpPr>
          <p:grpSpPr>
            <a:xfrm>
              <a:off x="4695539" y="836711"/>
              <a:ext cx="3782226" cy="2808313"/>
              <a:chOff x="4695539" y="803101"/>
              <a:chExt cx="3439573" cy="255389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EB222E3-7AA8-4329-AF3F-FADD476C08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5539" y="803101"/>
                <a:ext cx="3439573" cy="2553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正方形/長方形 10">
                <a:extLst>
                  <a:ext uri="{FF2B5EF4-FFF2-40B4-BE49-F238E27FC236}">
                    <a16:creationId xmlns:a16="http://schemas.microsoft.com/office/drawing/2014/main" id="{653A038E-7544-4B0D-9FE9-861A7A2997EA}"/>
                  </a:ext>
                </a:extLst>
              </p:cNvPr>
              <p:cNvSpPr/>
              <p:nvPr/>
            </p:nvSpPr>
            <p:spPr>
              <a:xfrm>
                <a:off x="5724128" y="908720"/>
                <a:ext cx="23161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err="1">
                    <a:solidFill>
                      <a:srgbClr val="00B050"/>
                    </a:solidFill>
                  </a:rPr>
                  <a:t>Endrodi</a:t>
                </a:r>
                <a:r>
                  <a:rPr lang="en-US" altLang="ja-JP" dirty="0">
                    <a:solidFill>
                      <a:srgbClr val="00B050"/>
                    </a:solidFill>
                  </a:rPr>
                  <a:t>, JHEP07(2015)</a:t>
                </a:r>
                <a:endParaRPr lang="ja-JP" altLang="en-US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0" name="グループ化 12">
              <a:extLst>
                <a:ext uri="{FF2B5EF4-FFF2-40B4-BE49-F238E27FC236}">
                  <a16:creationId xmlns:a16="http://schemas.microsoft.com/office/drawing/2014/main" id="{D36EB0BA-DF8C-4389-82F6-D5AA429C7184}"/>
                </a:ext>
              </a:extLst>
            </p:cNvPr>
            <p:cNvGrpSpPr/>
            <p:nvPr/>
          </p:nvGrpSpPr>
          <p:grpSpPr>
            <a:xfrm>
              <a:off x="608067" y="836711"/>
              <a:ext cx="3747909" cy="2808312"/>
              <a:chOff x="467544" y="908720"/>
              <a:chExt cx="3363508" cy="2520280"/>
            </a:xfrm>
          </p:grpSpPr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84BF0545-1577-42E2-BB7A-5CBE3F43A2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908720"/>
                <a:ext cx="3363508" cy="2520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テキスト ボックス 11">
                <a:extLst>
                  <a:ext uri="{FF2B5EF4-FFF2-40B4-BE49-F238E27FC236}">
                    <a16:creationId xmlns:a16="http://schemas.microsoft.com/office/drawing/2014/main" id="{272A5DA7-CBA8-468B-B176-BF2927B6EF9D}"/>
                  </a:ext>
                </a:extLst>
              </p:cNvPr>
              <p:cNvSpPr txBox="1"/>
              <p:nvPr/>
            </p:nvSpPr>
            <p:spPr>
              <a:xfrm>
                <a:off x="2618195" y="2406079"/>
                <a:ext cx="782587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FF5757"/>
                    </a:solidFill>
                  </a:rPr>
                  <a:t>T = 0</a:t>
                </a:r>
                <a:endParaRPr kumimoji="1" lang="ja-JP" altLang="en-US" sz="2400" dirty="0">
                  <a:solidFill>
                    <a:srgbClr val="FF5757"/>
                  </a:solidFill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5649FE-C1C9-40FF-9AB9-12E6866E423A}"/>
                </a:ext>
              </a:extLst>
            </p:cNvPr>
            <p:cNvSpPr/>
            <p:nvPr/>
          </p:nvSpPr>
          <p:spPr bwMode="auto">
            <a:xfrm>
              <a:off x="467544" y="404664"/>
              <a:ext cx="8136904" cy="3384376"/>
            </a:xfrm>
            <a:prstGeom prst="rect">
              <a:avLst/>
            </a:prstGeom>
            <a:solidFill>
              <a:schemeClr val="bg1">
                <a:lumMod val="95000"/>
                <a:alpha val="3294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dirty="0">
                <a:solidFill>
                  <a:srgbClr val="FF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66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52549"/>
            <a:ext cx="8036768" cy="261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136904" cy="26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203848" y="44624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Time dependences</a:t>
            </a:r>
            <a:endParaRPr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2488956" y="3548493"/>
            <a:ext cx="3931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Collision-energy dependences</a:t>
            </a:r>
            <a:endParaRPr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6045178" y="5176288"/>
            <a:ext cx="2269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B050"/>
                </a:solidFill>
              </a:rPr>
              <a:t>V. </a:t>
            </a:r>
            <a:r>
              <a:rPr lang="en-US" altLang="ja-JP" sz="1600" dirty="0" err="1">
                <a:solidFill>
                  <a:srgbClr val="00B050"/>
                </a:solidFill>
              </a:rPr>
              <a:t>Voronyuk</a:t>
            </a:r>
            <a:r>
              <a:rPr lang="en-US" altLang="ja-JP" sz="1600" dirty="0">
                <a:solidFill>
                  <a:srgbClr val="00B050"/>
                </a:solidFill>
              </a:rPr>
              <a:t>, et al. (2011)</a:t>
            </a:r>
            <a:endParaRPr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A2DB47-B68E-4380-B049-B6C291A793E9}"/>
              </a:ext>
            </a:extLst>
          </p:cNvPr>
          <p:cNvSpPr/>
          <p:nvPr/>
        </p:nvSpPr>
        <p:spPr>
          <a:xfrm>
            <a:off x="6532449" y="3114513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KH and X.-G. Huang</a:t>
            </a:r>
            <a:endParaRPr lang="ja-JP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FA679-9705-4FFF-B7A9-B518DEAAEA1F}"/>
              </a:ext>
            </a:extLst>
          </p:cNvPr>
          <p:cNvSpPr/>
          <p:nvPr/>
        </p:nvSpPr>
        <p:spPr>
          <a:xfrm>
            <a:off x="111130" y="638132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KH and X.-G. Huang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941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7A321A-AC63-4F15-95E5-1B1F85172293}"/>
              </a:ext>
            </a:extLst>
          </p:cNvPr>
          <p:cNvSpPr txBox="1"/>
          <p:nvPr/>
        </p:nvSpPr>
        <p:spPr>
          <a:xfrm>
            <a:off x="827584" y="908720"/>
            <a:ext cx="946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4000" dirty="0">
                <a:solidFill>
                  <a:srgbClr val="00B050"/>
                </a:solidFill>
              </a:rPr>
              <a:t>B(t)</a:t>
            </a:r>
            <a:endParaRPr kumimoji="1" lang="ja-JP" altLang="en-US" sz="4000" dirty="0">
              <a:solidFill>
                <a:srgbClr val="00B050"/>
              </a:solidFill>
            </a:endParaRPr>
          </a:p>
        </p:txBody>
      </p:sp>
      <p:pic>
        <p:nvPicPr>
          <p:cNvPr id="4123" name="Picture 4122">
            <a:extLst>
              <a:ext uri="{FF2B5EF4-FFF2-40B4-BE49-F238E27FC236}">
                <a16:creationId xmlns:a16="http://schemas.microsoft.com/office/drawing/2014/main" id="{541F1992-3C23-45B8-8136-E0CE516950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16" y="1250050"/>
            <a:ext cx="1728192" cy="378750"/>
          </a:xfrm>
          <a:prstGeom prst="rect">
            <a:avLst/>
          </a:prstGeom>
        </p:spPr>
      </p:pic>
      <p:grpSp>
        <p:nvGrpSpPr>
          <p:cNvPr id="4129" name="Group 4128">
            <a:extLst>
              <a:ext uri="{FF2B5EF4-FFF2-40B4-BE49-F238E27FC236}">
                <a16:creationId xmlns:a16="http://schemas.microsoft.com/office/drawing/2014/main" id="{9DCBBAF9-64B9-486E-B3F2-2720C6CFACFA}"/>
              </a:ext>
            </a:extLst>
          </p:cNvPr>
          <p:cNvGrpSpPr/>
          <p:nvPr/>
        </p:nvGrpSpPr>
        <p:grpSpPr>
          <a:xfrm>
            <a:off x="498166" y="1688614"/>
            <a:ext cx="1368152" cy="2232248"/>
            <a:chOff x="1128653" y="2132856"/>
            <a:chExt cx="1368152" cy="223224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7DB4631-1DB8-4B27-A6F6-CBB70CA2B0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8653" y="2132856"/>
              <a:ext cx="0" cy="223224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6BD6423-7403-4828-A845-E7CD4E400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2283" y="2132856"/>
              <a:ext cx="0" cy="223224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79BD5C2-9AFE-4BEF-8F06-DF1AF574B1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5913" y="2132856"/>
              <a:ext cx="0" cy="223224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6B027C-2BA8-4710-8C74-A3059FE3C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9543" y="2132856"/>
              <a:ext cx="0" cy="223224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4FE9936-936E-48BD-9301-DA08A53863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3173" y="2132856"/>
              <a:ext cx="0" cy="223224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A3F058D-613B-4AB8-9A62-802ECC970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6805" y="2132856"/>
              <a:ext cx="0" cy="2232248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5" name="Oval 4124">
              <a:extLst>
                <a:ext uri="{FF2B5EF4-FFF2-40B4-BE49-F238E27FC236}">
                  <a16:creationId xmlns:a16="http://schemas.microsoft.com/office/drawing/2014/main" id="{5F2BC368-4C4B-48F3-A008-12144D5412FF}"/>
                </a:ext>
              </a:extLst>
            </p:cNvPr>
            <p:cNvSpPr/>
            <p:nvPr/>
          </p:nvSpPr>
          <p:spPr>
            <a:xfrm>
              <a:off x="1344677" y="2276872"/>
              <a:ext cx="1022503" cy="201622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68000"/>
                  </a:srgbClr>
                </a:gs>
                <a:gs pos="100000">
                  <a:srgbClr val="FFFF00">
                    <a:alpha val="82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27" name="TextBox 4126">
            <a:extLst>
              <a:ext uri="{FF2B5EF4-FFF2-40B4-BE49-F238E27FC236}">
                <a16:creationId xmlns:a16="http://schemas.microsoft.com/office/drawing/2014/main" id="{A4C9FBD9-F647-496F-AE16-CE2D77270730}"/>
              </a:ext>
            </a:extLst>
          </p:cNvPr>
          <p:cNvSpPr txBox="1"/>
          <p:nvPr/>
        </p:nvSpPr>
        <p:spPr>
          <a:xfrm>
            <a:off x="2648218" y="3115378"/>
            <a:ext cx="5060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ja-JP" sz="4000" dirty="0">
                <a:solidFill>
                  <a:srgbClr val="00B0F0"/>
                </a:solidFill>
                <a:sym typeface="Wingdings" panose="05000000000000000000" pitchFamily="2" charset="2"/>
              </a:rPr>
              <a:t> Induced J sustains B.</a:t>
            </a:r>
          </a:p>
        </p:txBody>
      </p:sp>
      <p:sp>
        <p:nvSpPr>
          <p:cNvPr id="4128" name="TextBox 4127">
            <a:extLst>
              <a:ext uri="{FF2B5EF4-FFF2-40B4-BE49-F238E27FC236}">
                <a16:creationId xmlns:a16="http://schemas.microsoft.com/office/drawing/2014/main" id="{263784BF-98CB-4F7E-A77A-640096354776}"/>
              </a:ext>
            </a:extLst>
          </p:cNvPr>
          <p:cNvSpPr txBox="1"/>
          <p:nvPr/>
        </p:nvSpPr>
        <p:spPr>
          <a:xfrm>
            <a:off x="2123612" y="98260"/>
            <a:ext cx="5060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3200" dirty="0">
                <a:solidFill>
                  <a:srgbClr val="00B050"/>
                </a:solidFill>
              </a:rPr>
              <a:t>Lifetime of the B-field in HIC</a:t>
            </a:r>
            <a:r>
              <a:rPr kumimoji="1" lang="en-US" altLang="ja-JP" sz="3200" dirty="0">
                <a:solidFill>
                  <a:srgbClr val="00B050"/>
                </a:solidFill>
              </a:rPr>
              <a:t> 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4D7B0D9-E13B-45CA-8229-D76D1358E18A}"/>
              </a:ext>
            </a:extLst>
          </p:cNvPr>
          <p:cNvSpPr txBox="1"/>
          <p:nvPr/>
        </p:nvSpPr>
        <p:spPr>
          <a:xfrm>
            <a:off x="2576210" y="1640994"/>
            <a:ext cx="6212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4000" dirty="0">
                <a:solidFill>
                  <a:srgbClr val="00B050"/>
                </a:solidFill>
              </a:rPr>
              <a:t>Time dependent B induces E.</a:t>
            </a:r>
            <a:endParaRPr kumimoji="1" lang="ja-JP" altLang="en-US" sz="4000" dirty="0">
              <a:solidFill>
                <a:srgbClr val="00B050"/>
              </a:solidFill>
            </a:endParaRPr>
          </a:p>
        </p:txBody>
      </p:sp>
      <p:sp>
        <p:nvSpPr>
          <p:cNvPr id="4130" name="TextBox 4129">
            <a:extLst>
              <a:ext uri="{FF2B5EF4-FFF2-40B4-BE49-F238E27FC236}">
                <a16:creationId xmlns:a16="http://schemas.microsoft.com/office/drawing/2014/main" id="{ED830AA1-6042-4722-B132-33489A208D94}"/>
              </a:ext>
            </a:extLst>
          </p:cNvPr>
          <p:cNvSpPr txBox="1"/>
          <p:nvPr/>
        </p:nvSpPr>
        <p:spPr>
          <a:xfrm>
            <a:off x="1911623" y="796642"/>
            <a:ext cx="5414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 longer lifetime due to the Lenz’s law?        </a:t>
            </a:r>
            <a:r>
              <a:rPr kumimoji="1" lang="en-US" altLang="ja-JP" sz="2000" dirty="0" err="1"/>
              <a:t>Tuchin</a:t>
            </a:r>
            <a:endParaRPr kumimoji="1" lang="ja-JP" altLang="en-US" sz="2000" dirty="0"/>
          </a:p>
        </p:txBody>
      </p:sp>
      <p:grpSp>
        <p:nvGrpSpPr>
          <p:cNvPr id="4134" name="Group 4133">
            <a:extLst>
              <a:ext uri="{FF2B5EF4-FFF2-40B4-BE49-F238E27FC236}">
                <a16:creationId xmlns:a16="http://schemas.microsoft.com/office/drawing/2014/main" id="{CADB5AD6-75B5-4FBA-B9AE-C3993B7D23AF}"/>
              </a:ext>
            </a:extLst>
          </p:cNvPr>
          <p:cNvGrpSpPr/>
          <p:nvPr/>
        </p:nvGrpSpPr>
        <p:grpSpPr>
          <a:xfrm>
            <a:off x="167706" y="1924805"/>
            <a:ext cx="9372846" cy="1708025"/>
            <a:chOff x="395536" y="2369047"/>
            <a:chExt cx="9372846" cy="1708025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12A4CAE1-A2F8-43F5-81B8-ADBD7932040B}"/>
                </a:ext>
              </a:extLst>
            </p:cNvPr>
            <p:cNvSpPr/>
            <p:nvPr/>
          </p:nvSpPr>
          <p:spPr>
            <a:xfrm>
              <a:off x="395536" y="2708920"/>
              <a:ext cx="2160236" cy="360040"/>
            </a:xfrm>
            <a:prstGeom prst="arc">
              <a:avLst>
                <a:gd name="adj1" fmla="val 322973"/>
                <a:gd name="adj2" fmla="val 21312943"/>
              </a:avLst>
            </a:prstGeom>
            <a:ln w="28575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C2E77626-8B00-4B64-BADE-8387CA48F30F}"/>
                </a:ext>
              </a:extLst>
            </p:cNvPr>
            <p:cNvSpPr/>
            <p:nvPr/>
          </p:nvSpPr>
          <p:spPr>
            <a:xfrm>
              <a:off x="437968" y="3212976"/>
              <a:ext cx="2160236" cy="360040"/>
            </a:xfrm>
            <a:prstGeom prst="arc">
              <a:avLst>
                <a:gd name="adj1" fmla="val 322973"/>
                <a:gd name="adj2" fmla="val 21312943"/>
              </a:avLst>
            </a:prstGeom>
            <a:ln w="28575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8D9E7259-20CD-46FE-B76B-8D941954AEE7}"/>
                </a:ext>
              </a:extLst>
            </p:cNvPr>
            <p:cNvSpPr/>
            <p:nvPr/>
          </p:nvSpPr>
          <p:spPr>
            <a:xfrm>
              <a:off x="437964" y="3717032"/>
              <a:ext cx="2160236" cy="360040"/>
            </a:xfrm>
            <a:prstGeom prst="arc">
              <a:avLst>
                <a:gd name="adj1" fmla="val 322973"/>
                <a:gd name="adj2" fmla="val 21312943"/>
              </a:avLst>
            </a:prstGeom>
            <a:ln w="28575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6" name="TextBox 4125">
              <a:extLst>
                <a:ext uri="{FF2B5EF4-FFF2-40B4-BE49-F238E27FC236}">
                  <a16:creationId xmlns:a16="http://schemas.microsoft.com/office/drawing/2014/main" id="{E6EF8E33-2818-4CA1-A807-DAF250A48A4D}"/>
                </a:ext>
              </a:extLst>
            </p:cNvPr>
            <p:cNvSpPr txBox="1"/>
            <p:nvPr/>
          </p:nvSpPr>
          <p:spPr>
            <a:xfrm>
              <a:off x="2804040" y="2793122"/>
              <a:ext cx="69643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4000" dirty="0">
                  <a:solidFill>
                    <a:srgbClr val="FFC000"/>
                  </a:solidFill>
                </a:rPr>
                <a:t>E </a:t>
              </a:r>
              <a:r>
                <a:rPr lang="en-US" altLang="ja-JP" sz="4000" dirty="0">
                  <a:solidFill>
                    <a:srgbClr val="FFC000"/>
                  </a:solidFill>
                  <a:sym typeface="Wingdings" panose="05000000000000000000" pitchFamily="2" charset="2"/>
                </a:rPr>
                <a:t>induces</a:t>
              </a:r>
              <a:r>
                <a:rPr kumimoji="1" lang="en-US" altLang="ja-JP" sz="4000" dirty="0">
                  <a:solidFill>
                    <a:srgbClr val="FFC000"/>
                  </a:solidFill>
                  <a:sym typeface="Wingdings" panose="05000000000000000000" pitchFamily="2" charset="2"/>
                </a:rPr>
                <a:t> J if QGP is conducting. </a:t>
              </a:r>
            </a:p>
          </p:txBody>
        </p:sp>
        <p:sp>
          <p:nvSpPr>
            <p:cNvPr id="4133" name="Rectangle 4132">
              <a:extLst>
                <a:ext uri="{FF2B5EF4-FFF2-40B4-BE49-F238E27FC236}">
                  <a16:creationId xmlns:a16="http://schemas.microsoft.com/office/drawing/2014/main" id="{E0EEEA1A-F092-44CA-A1B1-72F4877A84C1}"/>
                </a:ext>
              </a:extLst>
            </p:cNvPr>
            <p:cNvSpPr/>
            <p:nvPr/>
          </p:nvSpPr>
          <p:spPr>
            <a:xfrm>
              <a:off x="2409066" y="2369047"/>
              <a:ext cx="43473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4000" dirty="0">
                  <a:solidFill>
                    <a:srgbClr val="FFC000"/>
                  </a:solidFill>
                </a:rPr>
                <a:t>E</a:t>
              </a:r>
              <a:endParaRPr lang="ja-JP" alt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50EB15-FF11-45E3-9A10-75F849E59728}"/>
              </a:ext>
            </a:extLst>
          </p:cNvPr>
          <p:cNvGrpSpPr/>
          <p:nvPr/>
        </p:nvGrpSpPr>
        <p:grpSpPr>
          <a:xfrm>
            <a:off x="251520" y="3992871"/>
            <a:ext cx="8923707" cy="2833759"/>
            <a:chOff x="251520" y="3992871"/>
            <a:chExt cx="8923707" cy="28337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261872-75DF-4291-BDCB-D258B136B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20" y="3992871"/>
              <a:ext cx="3224032" cy="274849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C4E821-6150-4326-9823-9BF7F2B192A6}"/>
                </a:ext>
              </a:extLst>
            </p:cNvPr>
            <p:cNvSpPr/>
            <p:nvPr/>
          </p:nvSpPr>
          <p:spPr>
            <a:xfrm>
              <a:off x="3539389" y="4293096"/>
              <a:ext cx="5635838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Important to know the conductivity of QGP </a:t>
              </a:r>
            </a:p>
            <a:p>
              <a:r>
                <a:rPr lang="en-US" altLang="ja-JP" sz="2400" dirty="0">
                  <a:solidFill>
                    <a:srgbClr val="FF0000"/>
                  </a:solidFill>
                </a:rPr>
                <a:t>in magnetic fields.</a:t>
              </a:r>
            </a:p>
            <a:p>
              <a:r>
                <a:rPr lang="en-US" altLang="ja-JP" sz="2000" dirty="0">
                  <a:solidFill>
                    <a:srgbClr val="00B050"/>
                  </a:solidFill>
                </a:rPr>
                <a:t>KH &amp; Satow; KH, Li, Satow, Yee;</a:t>
              </a:r>
            </a:p>
            <a:p>
              <a:r>
                <a:rPr lang="en-US" altLang="ja-JP" sz="2000" dirty="0">
                  <a:solidFill>
                    <a:srgbClr val="00B050"/>
                  </a:solidFill>
                </a:rPr>
                <a:t>Fukushima &amp; Hidaka</a:t>
              </a:r>
              <a:endParaRPr lang="en-US" altLang="ja-JP" sz="24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3136CD-79DE-4252-9BD8-7C44300354EB}"/>
                </a:ext>
              </a:extLst>
            </p:cNvPr>
            <p:cNvSpPr txBox="1"/>
            <p:nvPr/>
          </p:nvSpPr>
          <p:spPr>
            <a:xfrm>
              <a:off x="2267744" y="6457298"/>
              <a:ext cx="1883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>
                  <a:solidFill>
                    <a:srgbClr val="00B050"/>
                  </a:solidFill>
                </a:rPr>
                <a:t>McLerran&amp;Skokov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2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44237"/>
            <a:ext cx="4302478" cy="146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436372" y="651605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PSR0329+54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66852" y="107921"/>
            <a:ext cx="3642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7C80"/>
                </a:solidFill>
              </a:rPr>
              <a:t>Other strong B fields</a:t>
            </a:r>
            <a:endParaRPr lang="ja-JP" altLang="en-US" sz="3200" dirty="0">
              <a:solidFill>
                <a:srgbClr val="FF7C80"/>
              </a:solidFill>
            </a:endParaRPr>
          </a:p>
        </p:txBody>
      </p:sp>
      <p:pic>
        <p:nvPicPr>
          <p:cNvPr id="18" name="Picture 6" descr="http://t2.gstatic.com/images?q=tbn:ANd9GcRphmsZCLtz8VFXRv5cqzh3HIZ30JGrKt8oGMnRP4lTJuWnYfX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0" y="1215002"/>
            <a:ext cx="2808312" cy="24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093675" y="3820978"/>
            <a:ext cx="2588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3399"/>
                </a:solidFill>
              </a:rPr>
              <a:t>“Lighthouse” in the sky</a:t>
            </a:r>
            <a:endParaRPr kumimoji="1" lang="ja-JP" altLang="en-US" sz="2000" dirty="0">
              <a:solidFill>
                <a:srgbClr val="FF3399"/>
              </a:solidFill>
            </a:endParaRPr>
          </a:p>
        </p:txBody>
      </p:sp>
      <p:pic>
        <p:nvPicPr>
          <p:cNvPr id="24" name="図 23" descr="\begin{document}&#10;\begin{align*}&#10;B \propto \sqrt{P \dot P}&#10;\end{align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89" y="4304213"/>
            <a:ext cx="1865575" cy="492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10" name="正方形/長方形 9"/>
          <p:cNvSpPr/>
          <p:nvPr/>
        </p:nvSpPr>
        <p:spPr>
          <a:xfrm>
            <a:off x="1259632" y="796062"/>
            <a:ext cx="1865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7C80"/>
                </a:solidFill>
              </a:rPr>
              <a:t>NS/</a:t>
            </a:r>
            <a:r>
              <a:rPr lang="en-US" altLang="ja-JP" sz="2400" dirty="0" err="1">
                <a:solidFill>
                  <a:srgbClr val="FF7C80"/>
                </a:solidFill>
              </a:rPr>
              <a:t>Magnetar</a:t>
            </a:r>
            <a:endParaRPr lang="ja-JP" altLang="en-US" sz="2400" dirty="0">
              <a:solidFill>
                <a:srgbClr val="FF7C8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23528" y="1196752"/>
            <a:ext cx="4122806" cy="3861041"/>
            <a:chOff x="251520" y="1628800"/>
            <a:chExt cx="4536504" cy="4248472"/>
          </a:xfrm>
        </p:grpSpPr>
        <p:sp>
          <p:nvSpPr>
            <p:cNvPr id="3" name="正方形/長方形 2"/>
            <p:cNvSpPr/>
            <p:nvPr/>
          </p:nvSpPr>
          <p:spPr>
            <a:xfrm>
              <a:off x="251520" y="1628800"/>
              <a:ext cx="4536504" cy="4248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グループ化 27"/>
            <p:cNvGrpSpPr/>
            <p:nvPr/>
          </p:nvGrpSpPr>
          <p:grpSpPr>
            <a:xfrm>
              <a:off x="323528" y="1844824"/>
              <a:ext cx="4392486" cy="3941665"/>
              <a:chOff x="9231587" y="3481247"/>
              <a:chExt cx="3209751" cy="2880320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31587" y="3481247"/>
                <a:ext cx="2597148" cy="2880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テキスト ボックス 29"/>
              <p:cNvSpPr txBox="1"/>
              <p:nvPr/>
            </p:nvSpPr>
            <p:spPr>
              <a:xfrm>
                <a:off x="11333256" y="4387170"/>
                <a:ext cx="424038" cy="269885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NSs</a:t>
                </a:r>
                <a:endParaRPr kumimoji="1" lang="ja-JP" altLang="en-US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11431691" y="3587120"/>
                <a:ext cx="1009647" cy="296966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err="1">
                    <a:solidFill>
                      <a:srgbClr val="FF0000"/>
                    </a:solidFill>
                  </a:rPr>
                  <a:t>Magnetars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50" name="図 49" descr="\begin{document}&#10;$P$: Period&#10;&#10;$\dot {P}$: Time derivative of period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1" y="5012584"/>
            <a:ext cx="2720407" cy="50464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9D8D506-D5F3-40E3-A69D-A2F925D8265D}"/>
              </a:ext>
            </a:extLst>
          </p:cNvPr>
          <p:cNvGrpSpPr/>
          <p:nvPr/>
        </p:nvGrpSpPr>
        <p:grpSpPr>
          <a:xfrm>
            <a:off x="4572000" y="838426"/>
            <a:ext cx="4510535" cy="5974950"/>
            <a:chOff x="4572000" y="838426"/>
            <a:chExt cx="4510535" cy="5974950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4572000" y="838426"/>
              <a:ext cx="4464496" cy="4490439"/>
              <a:chOff x="4572000" y="838426"/>
              <a:chExt cx="4464496" cy="4490439"/>
            </a:xfrm>
          </p:grpSpPr>
          <p:pic>
            <p:nvPicPr>
              <p:cNvPr id="48" name="Picture 2" descr="http://spie.org/Images/Graphics/Newsroom/Imported-2012/004221/004221_10_fig1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412776"/>
                <a:ext cx="4464496" cy="39160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正方形/長方形 48"/>
              <p:cNvSpPr/>
              <p:nvPr/>
            </p:nvSpPr>
            <p:spPr>
              <a:xfrm>
                <a:off x="5364088" y="838426"/>
                <a:ext cx="32145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>
                    <a:solidFill>
                      <a:srgbClr val="FF7C80"/>
                    </a:solidFill>
                  </a:rPr>
                  <a:t>High-intensity laser field</a:t>
                </a:r>
                <a:endParaRPr lang="ja-JP" altLang="en-US" sz="2400" dirty="0">
                  <a:solidFill>
                    <a:srgbClr val="FF7C80"/>
                  </a:solidFill>
                </a:endParaRP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1FE8A5F-7AF3-4F3C-A59C-3BA907289F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7071" y="2855412"/>
              <a:ext cx="0" cy="258613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8E816F-7416-4B13-B98C-0523F2866BC0}"/>
                </a:ext>
              </a:extLst>
            </p:cNvPr>
            <p:cNvSpPr txBox="1"/>
            <p:nvPr/>
          </p:nvSpPr>
          <p:spPr>
            <a:xfrm>
              <a:off x="7884368" y="537321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2019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9EE859-DE35-452E-9FEA-CC9DBFFCB240}"/>
                </a:ext>
              </a:extLst>
            </p:cNvPr>
            <p:cNvSpPr txBox="1"/>
            <p:nvPr/>
          </p:nvSpPr>
          <p:spPr>
            <a:xfrm>
              <a:off x="4860032" y="5877272"/>
              <a:ext cx="4222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Mourou&amp;Strickland</a:t>
              </a:r>
              <a:r>
                <a:rPr lang="ja-JP" altLang="en-US" dirty="0"/>
                <a:t> </a:t>
              </a:r>
              <a:r>
                <a:rPr lang="en-US" altLang="ja-JP" dirty="0"/>
                <a:t>(2018 Nobel laureates)</a:t>
              </a:r>
              <a:endParaRPr kumimoji="1" lang="ja-JP" alt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468190-9778-43AC-BF4B-6D5A9C85C195}"/>
                </a:ext>
              </a:extLst>
            </p:cNvPr>
            <p:cNvSpPr/>
            <p:nvPr/>
          </p:nvSpPr>
          <p:spPr>
            <a:xfrm>
              <a:off x="4869034" y="6167045"/>
              <a:ext cx="38704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hlinkClick r:id="rId8"/>
                </a:rPr>
                <a:t>https://www.nobelprize.org/prizes/physics/2018/mourou/lecture/</a:t>
              </a:r>
              <a:endParaRPr lang="ja-JP" altLang="en-US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FD1E31D-F9A3-455C-B4F5-DA91A26352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6216" y="4221088"/>
              <a:ext cx="0" cy="1621259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37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2723" y="548680"/>
            <a:ext cx="8551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Refractive index of photon in strong B-fields</a:t>
            </a:r>
          </a:p>
          <a:p>
            <a:r>
              <a:rPr lang="en-US" altLang="ja-JP" sz="3600" i="1" dirty="0"/>
              <a:t>- Old but unsolved problem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58004" y="2132856"/>
            <a:ext cx="73018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ja-JP" sz="2400" dirty="0"/>
              <a:t>Coupling constant is small, unlike low-energy QCD </a:t>
            </a:r>
          </a:p>
          <a:p>
            <a:pPr marL="285750" indent="-285750">
              <a:buFontTx/>
              <a:buChar char="-"/>
            </a:pPr>
            <a:endParaRPr lang="en-US" altLang="ja-JP" sz="2400" dirty="0"/>
          </a:p>
          <a:p>
            <a:r>
              <a:rPr kumimoji="1" lang="en-US" altLang="ja-JP" sz="2400" dirty="0"/>
              <a:t>But,</a:t>
            </a:r>
          </a:p>
          <a:p>
            <a:pPr marL="285750" indent="-285750">
              <a:buFontTx/>
              <a:buChar char="-"/>
            </a:pPr>
            <a:r>
              <a:rPr lang="en-US" altLang="ja-JP" sz="2400" dirty="0"/>
              <a:t>Perturbation breaks down and </a:t>
            </a:r>
            <a:r>
              <a:rPr lang="en-US" altLang="ja-JP" sz="2400" dirty="0" err="1"/>
              <a:t>resummation</a:t>
            </a:r>
            <a:r>
              <a:rPr lang="en-US" altLang="ja-JP" sz="2400" dirty="0"/>
              <a:t> required</a:t>
            </a:r>
          </a:p>
          <a:p>
            <a:pPr marL="285750" indent="-285750">
              <a:buFontTx/>
              <a:buChar char="-"/>
            </a:pPr>
            <a:r>
              <a:rPr lang="en-US" altLang="ja-JP" sz="2400" dirty="0"/>
              <a:t>Has not been confirmed in experiments</a:t>
            </a:r>
            <a:endParaRPr kumimoji="1" lang="ja-JP" altLang="en-US" sz="2400" dirty="0"/>
          </a:p>
        </p:txBody>
      </p:sp>
      <p:sp>
        <p:nvSpPr>
          <p:cNvPr id="4" name="テキスト ボックス 8">
            <a:extLst>
              <a:ext uri="{FF2B5EF4-FFF2-40B4-BE49-F238E27FC236}">
                <a16:creationId xmlns:a16="http://schemas.microsoft.com/office/drawing/2014/main" id="{CF15405A-0C99-4009-BAEB-F4CAF80EF927}"/>
              </a:ext>
            </a:extLst>
          </p:cNvPr>
          <p:cNvSpPr txBox="1"/>
          <p:nvPr/>
        </p:nvSpPr>
        <p:spPr>
          <a:xfrm>
            <a:off x="467544" y="4221088"/>
            <a:ext cx="84791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50"/>
                </a:solidFill>
              </a:rPr>
              <a:t>KH and </a:t>
            </a:r>
            <a:r>
              <a:rPr kumimoji="1" lang="en-US" altLang="ja-JP" sz="2000" dirty="0">
                <a:solidFill>
                  <a:srgbClr val="00B050"/>
                </a:solidFill>
              </a:rPr>
              <a:t>Kazunori </a:t>
            </a:r>
            <a:r>
              <a:rPr kumimoji="1" lang="en-US" altLang="ja-JP" sz="2000" dirty="0" err="1">
                <a:solidFill>
                  <a:srgbClr val="00B050"/>
                </a:solidFill>
              </a:rPr>
              <a:t>Itakura</a:t>
            </a:r>
            <a:r>
              <a:rPr lang="en-US" altLang="ja-JP" sz="2000" dirty="0">
                <a:solidFill>
                  <a:srgbClr val="00B050"/>
                </a:solidFill>
              </a:rPr>
              <a:t>, </a:t>
            </a:r>
          </a:p>
          <a:p>
            <a:r>
              <a:rPr lang="en-US" altLang="ja-JP" sz="2000" dirty="0">
                <a:solidFill>
                  <a:srgbClr val="00B050"/>
                </a:solidFill>
              </a:rPr>
              <a:t>“Vacuum birefringence in strong magnetic fields: </a:t>
            </a:r>
          </a:p>
          <a:p>
            <a:r>
              <a:rPr lang="en-US" altLang="ja-JP" sz="2000" dirty="0">
                <a:solidFill>
                  <a:srgbClr val="00B050"/>
                </a:solidFill>
              </a:rPr>
              <a:t>(I) Photon polarization tensor with all the Landau levels,” (2013); </a:t>
            </a:r>
          </a:p>
          <a:p>
            <a:r>
              <a:rPr lang="en-US" altLang="ja-JP" sz="2000" dirty="0">
                <a:solidFill>
                  <a:srgbClr val="00B050"/>
                </a:solidFill>
              </a:rPr>
              <a:t>(II) Complex refractive index from the lowest Landau level,” (2013).</a:t>
            </a:r>
          </a:p>
          <a:p>
            <a:endParaRPr lang="en-US" altLang="ja-JP" sz="2000" dirty="0">
              <a:solidFill>
                <a:srgbClr val="00B050"/>
              </a:solidFill>
            </a:endParaRPr>
          </a:p>
          <a:p>
            <a:r>
              <a:rPr lang="en-US" altLang="ja-JP" sz="2000" dirty="0">
                <a:solidFill>
                  <a:srgbClr val="00B050"/>
                </a:solidFill>
              </a:rPr>
              <a:t>Ishikawa, Kimura, </a:t>
            </a:r>
            <a:r>
              <a:rPr lang="en-US" altLang="ja-JP" sz="2000" dirty="0" err="1">
                <a:solidFill>
                  <a:srgbClr val="00B050"/>
                </a:solidFill>
              </a:rPr>
              <a:t>Shigaki</a:t>
            </a:r>
            <a:r>
              <a:rPr lang="en-US" altLang="ja-JP" sz="2000" dirty="0">
                <a:solidFill>
                  <a:srgbClr val="00B050"/>
                </a:solidFill>
              </a:rPr>
              <a:t>, Tsuji, “A numerical evaluation of vacuum polarization </a:t>
            </a:r>
          </a:p>
          <a:p>
            <a:r>
              <a:rPr lang="en-US" altLang="ja-JP" sz="2000" dirty="0">
                <a:solidFill>
                  <a:srgbClr val="00B050"/>
                </a:solidFill>
              </a:rPr>
              <a:t>tensor in constant external magnetic fields,” arXiv:1304.3655 [hep-</a:t>
            </a:r>
            <a:r>
              <a:rPr lang="en-US" altLang="ja-JP" sz="2000" dirty="0" err="1">
                <a:solidFill>
                  <a:srgbClr val="00B050"/>
                </a:solidFill>
              </a:rPr>
              <a:t>ph</a:t>
            </a:r>
            <a:r>
              <a:rPr lang="en-US" altLang="ja-JP" sz="2000" dirty="0">
                <a:solidFill>
                  <a:srgbClr val="00B050"/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57800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07704" y="116632"/>
            <a:ext cx="5468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70C0"/>
                </a:solidFill>
              </a:rPr>
              <a:t>What is birefringence </a:t>
            </a:r>
            <a:r>
              <a:rPr kumimoji="1" lang="en-US" altLang="ja-JP" sz="2400" dirty="0">
                <a:solidFill>
                  <a:srgbClr val="0070C0"/>
                </a:solidFill>
              </a:rPr>
              <a:t>(</a:t>
            </a:r>
            <a:r>
              <a:rPr kumimoji="1" lang="ja-JP" altLang="en-US" sz="2400" dirty="0">
                <a:solidFill>
                  <a:srgbClr val="0070C0"/>
                </a:solidFill>
              </a:rPr>
              <a:t>複屈折</a:t>
            </a:r>
            <a:r>
              <a:rPr kumimoji="1" lang="en-US" altLang="ja-JP" sz="2400" dirty="0">
                <a:solidFill>
                  <a:srgbClr val="0070C0"/>
                </a:solidFill>
              </a:rPr>
              <a:t>)</a:t>
            </a:r>
            <a:r>
              <a:rPr lang="ja-JP" altLang="en-US" sz="3200" dirty="0">
                <a:solidFill>
                  <a:srgbClr val="0070C0"/>
                </a:solidFill>
              </a:rPr>
              <a:t>？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51520" y="3356992"/>
            <a:ext cx="8604448" cy="3355071"/>
            <a:chOff x="-472484" y="3326494"/>
            <a:chExt cx="9867165" cy="3847431"/>
          </a:xfrm>
        </p:grpSpPr>
        <p:grpSp>
          <p:nvGrpSpPr>
            <p:cNvPr id="75" name="グループ化 74"/>
            <p:cNvGrpSpPr/>
            <p:nvPr/>
          </p:nvGrpSpPr>
          <p:grpSpPr>
            <a:xfrm>
              <a:off x="5060061" y="3990799"/>
              <a:ext cx="2654789" cy="2638706"/>
              <a:chOff x="5226087" y="1927094"/>
              <a:chExt cx="3234345" cy="3214750"/>
            </a:xfrm>
          </p:grpSpPr>
          <p:pic>
            <p:nvPicPr>
              <p:cNvPr id="76" name="Picture 1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45574" y="1927094"/>
                <a:ext cx="3214858" cy="22261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7" name="正方形/長方形 76"/>
              <p:cNvSpPr/>
              <p:nvPr/>
            </p:nvSpPr>
            <p:spPr>
              <a:xfrm>
                <a:off x="5226087" y="4238859"/>
                <a:ext cx="3214858" cy="9029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i="1" dirty="0" err="1">
                    <a:solidFill>
                      <a:srgbClr val="CC00CC"/>
                    </a:solidFill>
                    <a:latin typeface="Calibri" pitchFamily="34" charset="0"/>
                  </a:rPr>
                  <a:t>Birefringent</a:t>
                </a:r>
                <a:r>
                  <a:rPr lang="en-US" altLang="ja-JP" i="1" dirty="0">
                    <a:solidFill>
                      <a:srgbClr val="CC00CC"/>
                    </a:solidFill>
                    <a:latin typeface="Calibri" pitchFamily="34" charset="0"/>
                  </a:rPr>
                  <a:t> substance “Calcite” (</a:t>
                </a:r>
                <a:r>
                  <a:rPr lang="ja-JP" altLang="en-US" i="1" dirty="0">
                    <a:solidFill>
                      <a:srgbClr val="CC00CC"/>
                    </a:solidFill>
                    <a:latin typeface="Calibri" pitchFamily="34" charset="0"/>
                  </a:rPr>
                  <a:t>方解石</a:t>
                </a:r>
                <a:r>
                  <a:rPr lang="en-US" altLang="ja-JP" i="1" dirty="0">
                    <a:solidFill>
                      <a:srgbClr val="CC00CC"/>
                    </a:solidFill>
                    <a:latin typeface="Calibri" pitchFamily="34" charset="0"/>
                  </a:rPr>
                  <a:t>) </a:t>
                </a:r>
                <a:endParaRPr lang="ja-JP" altLang="en-US" dirty="0"/>
              </a:p>
            </p:txBody>
          </p:sp>
        </p:grpSp>
        <p:sp>
          <p:nvSpPr>
            <p:cNvPr id="50" name="テキスト ボックス 49"/>
            <p:cNvSpPr txBox="1"/>
            <p:nvPr/>
          </p:nvSpPr>
          <p:spPr>
            <a:xfrm>
              <a:off x="-472484" y="6644510"/>
              <a:ext cx="9867165" cy="52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0000"/>
                  </a:solidFill>
                </a:rPr>
                <a:t>Lesson: The fermion spectrum is important for the photon spectrum.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53" name="グループ化 52"/>
            <p:cNvGrpSpPr/>
            <p:nvPr/>
          </p:nvGrpSpPr>
          <p:grpSpPr>
            <a:xfrm>
              <a:off x="683568" y="3326494"/>
              <a:ext cx="3096344" cy="3126842"/>
              <a:chOff x="2987824" y="548680"/>
              <a:chExt cx="3096344" cy="3126842"/>
            </a:xfrm>
          </p:grpSpPr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 flipV="1">
                <a:off x="3563888" y="3366656"/>
                <a:ext cx="180020" cy="3088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Text Box 14"/>
              <p:cNvSpPr txBox="1">
                <a:spLocks noChangeArrowheads="1"/>
              </p:cNvSpPr>
              <p:nvPr/>
            </p:nvSpPr>
            <p:spPr bwMode="auto">
              <a:xfrm>
                <a:off x="4254012" y="548680"/>
                <a:ext cx="1178421" cy="299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Polarization 1</a:t>
                </a:r>
              </a:p>
            </p:txBody>
          </p:sp>
          <p:sp>
            <p:nvSpPr>
              <p:cNvPr id="55" name="Text Box 15"/>
              <p:cNvSpPr txBox="1">
                <a:spLocks noChangeArrowheads="1"/>
              </p:cNvSpPr>
              <p:nvPr/>
            </p:nvSpPr>
            <p:spPr bwMode="auto">
              <a:xfrm>
                <a:off x="4905747" y="795202"/>
                <a:ext cx="1178421" cy="299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Polarization 2</a:t>
                </a:r>
              </a:p>
            </p:txBody>
          </p:sp>
          <p:grpSp>
            <p:nvGrpSpPr>
              <p:cNvPr id="56" name="グループ化 55"/>
              <p:cNvGrpSpPr/>
              <p:nvPr/>
            </p:nvGrpSpPr>
            <p:grpSpPr>
              <a:xfrm>
                <a:off x="3743908" y="1603630"/>
                <a:ext cx="954462" cy="1761745"/>
                <a:chOff x="3743908" y="1603630"/>
                <a:chExt cx="954462" cy="1761745"/>
              </a:xfrm>
            </p:grpSpPr>
            <p:sp>
              <p:nvSpPr>
                <p:cNvPr id="6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43908" y="3056509"/>
                  <a:ext cx="180020" cy="308866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923928" y="1603630"/>
                  <a:ext cx="774442" cy="1460122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923927" y="1603630"/>
                  <a:ext cx="330085" cy="1465330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cxnSp>
            <p:nvCxnSpPr>
              <p:cNvPr id="57" name="直線コネクタ 56"/>
              <p:cNvCxnSpPr/>
              <p:nvPr/>
            </p:nvCxnSpPr>
            <p:spPr>
              <a:xfrm>
                <a:off x="3563888" y="1349151"/>
                <a:ext cx="0" cy="1470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2987824" y="2819383"/>
                <a:ext cx="576064" cy="5313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H="1">
                <a:off x="3563888" y="2819383"/>
                <a:ext cx="20162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直方体 59"/>
              <p:cNvSpPr/>
              <p:nvPr/>
            </p:nvSpPr>
            <p:spPr>
              <a:xfrm>
                <a:off x="2987824" y="1349151"/>
                <a:ext cx="2592288" cy="2016224"/>
              </a:xfrm>
              <a:prstGeom prst="cube">
                <a:avLst/>
              </a:prstGeom>
              <a:solidFill>
                <a:srgbClr val="FFFF00">
                  <a:alpha val="45098"/>
                </a:srgbClr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Line 12"/>
              <p:cNvSpPr>
                <a:spLocks noChangeShapeType="1"/>
              </p:cNvSpPr>
              <p:nvPr/>
            </p:nvSpPr>
            <p:spPr bwMode="auto">
              <a:xfrm flipV="1">
                <a:off x="4254013" y="980728"/>
                <a:ext cx="317988" cy="62290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13"/>
              <p:cNvSpPr>
                <a:spLocks noChangeShapeType="1"/>
              </p:cNvSpPr>
              <p:nvPr/>
            </p:nvSpPr>
            <p:spPr bwMode="auto">
              <a:xfrm flipV="1">
                <a:off x="4692937" y="1094353"/>
                <a:ext cx="421391" cy="5229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3" name="グループ化 2"/>
          <p:cNvGrpSpPr/>
          <p:nvPr/>
        </p:nvGrpSpPr>
        <p:grpSpPr>
          <a:xfrm>
            <a:off x="369055" y="836712"/>
            <a:ext cx="4202945" cy="2262090"/>
            <a:chOff x="369055" y="836712"/>
            <a:chExt cx="4202945" cy="2262090"/>
          </a:xfrm>
        </p:grpSpPr>
        <p:sp>
          <p:nvSpPr>
            <p:cNvPr id="87" name="正方形/長方形 86"/>
            <p:cNvSpPr/>
            <p:nvPr/>
          </p:nvSpPr>
          <p:spPr bwMode="auto">
            <a:xfrm>
              <a:off x="1108770" y="1354909"/>
              <a:ext cx="2167086" cy="17438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95" name="図 28" descr="\begin{document}&#10;\begin{picture}(434,16) (127,-216)&#10;    \SetWidth{1.0}&#10;    \SetColor{Black}&#10;    \Photon(-10,-208)(10,-208){4}{7}&#10;  \end{picture}&#10;\end{document}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646041">
              <a:off x="369055" y="2270728"/>
              <a:ext cx="1114425" cy="12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グループ化 11"/>
            <p:cNvGrpSpPr>
              <a:grpSpLocks noChangeAspect="1"/>
            </p:cNvGrpSpPr>
            <p:nvPr/>
          </p:nvGrpSpPr>
          <p:grpSpPr>
            <a:xfrm>
              <a:off x="1435795" y="1446984"/>
              <a:ext cx="1386841" cy="1426049"/>
              <a:chOff x="1435795" y="1446984"/>
              <a:chExt cx="1066801" cy="1096961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1665983" y="1734321"/>
                <a:ext cx="836613" cy="809624"/>
                <a:chOff x="1665983" y="1734321"/>
                <a:chExt cx="836613" cy="809624"/>
              </a:xfrm>
              <a:solidFill>
                <a:srgbClr val="00FF00"/>
              </a:solidFill>
            </p:grpSpPr>
            <p:sp>
              <p:nvSpPr>
                <p:cNvPr id="88" name="円/楕円 87"/>
                <p:cNvSpPr/>
                <p:nvPr/>
              </p:nvSpPr>
              <p:spPr bwMode="auto">
                <a:xfrm>
                  <a:off x="1665983" y="1734321"/>
                  <a:ext cx="277813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89" name="円/楕円 88"/>
                <p:cNvSpPr/>
                <p:nvPr/>
              </p:nvSpPr>
              <p:spPr bwMode="auto">
                <a:xfrm>
                  <a:off x="1665983" y="2259783"/>
                  <a:ext cx="277813" cy="2841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90" name="円/楕円 89"/>
                <p:cNvSpPr/>
                <p:nvPr/>
              </p:nvSpPr>
              <p:spPr bwMode="auto">
                <a:xfrm>
                  <a:off x="2223196" y="2259783"/>
                  <a:ext cx="279400" cy="2841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91" name="円/楕円 90"/>
                <p:cNvSpPr/>
                <p:nvPr/>
              </p:nvSpPr>
              <p:spPr bwMode="auto">
                <a:xfrm>
                  <a:off x="2223196" y="1734321"/>
                  <a:ext cx="279400" cy="2857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7" name="グループ化 6"/>
              <p:cNvGrpSpPr/>
              <p:nvPr/>
            </p:nvGrpSpPr>
            <p:grpSpPr>
              <a:xfrm>
                <a:off x="1435795" y="1446984"/>
                <a:ext cx="733426" cy="763586"/>
                <a:chOff x="1435795" y="1446984"/>
                <a:chExt cx="733426" cy="763586"/>
              </a:xfrm>
              <a:solidFill>
                <a:srgbClr val="00CCFF"/>
              </a:solidFill>
            </p:grpSpPr>
            <p:sp>
              <p:nvSpPr>
                <p:cNvPr id="92" name="円/楕円 91"/>
                <p:cNvSpPr/>
                <p:nvPr/>
              </p:nvSpPr>
              <p:spPr bwMode="auto">
                <a:xfrm>
                  <a:off x="1435795" y="1448571"/>
                  <a:ext cx="92075" cy="968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94" name="直線矢印コネクタ 93"/>
                <p:cNvCxnSpPr/>
                <p:nvPr/>
              </p:nvCxnSpPr>
              <p:spPr bwMode="auto">
                <a:xfrm rot="16200000" flipH="1">
                  <a:off x="1404046" y="1670821"/>
                  <a:ext cx="571499" cy="508000"/>
                </a:xfrm>
                <a:prstGeom prst="straightConnector1">
                  <a:avLst/>
                </a:prstGeom>
                <a:grpFill/>
                <a:ln w="38100">
                  <a:noFill/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円/楕円 95"/>
                <p:cNvSpPr/>
                <p:nvPr/>
              </p:nvSpPr>
              <p:spPr bwMode="auto">
                <a:xfrm>
                  <a:off x="2077146" y="1446984"/>
                  <a:ext cx="92075" cy="984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98" name="円/楕円 97"/>
                <p:cNvSpPr/>
                <p:nvPr/>
              </p:nvSpPr>
              <p:spPr bwMode="auto">
                <a:xfrm>
                  <a:off x="1461195" y="2015308"/>
                  <a:ext cx="95250" cy="936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00" name="円/楕円 99"/>
                <p:cNvSpPr/>
                <p:nvPr/>
              </p:nvSpPr>
              <p:spPr bwMode="auto">
                <a:xfrm>
                  <a:off x="2077146" y="2015308"/>
                  <a:ext cx="92075" cy="936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1459608" y="1620021"/>
                <a:ext cx="1000125" cy="757236"/>
                <a:chOff x="1459608" y="1620021"/>
                <a:chExt cx="1000125" cy="757236"/>
              </a:xfrm>
            </p:grpSpPr>
            <p:pic>
              <p:nvPicPr>
                <p:cNvPr id="93" name="図 34" descr="\begin{document}&#10;&#10;&#10;\begin{center}&#10;&#10;  \begin{picture}(98,43) (111,-154)&#10;    \SetWidth{1.0}&#10;    \SetColor{Black}&#10;    \Gluon(112,-117)(208,-149){7.5}{8}&#10;  \end{picture}&#10;&#10;\end{center}&#10;&#10;\end{document}"/>
                <p:cNvPicPr>
                  <a:picLocks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769666">
                  <a:off x="1459608" y="1621609"/>
                  <a:ext cx="358775" cy="190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7" name="図 64" descr="\begin{document}&#10;&#10;&#10;\begin{center}&#10;&#10;  \begin{picture}(98,43) (111,-154)&#10;    \SetWidth{1.0}&#10;    \SetColor{Black}&#10;    \Gluon(112,-117)(208,-149){7.5}{8}&#10;  \end{picture}&#10;&#10;\end{center}&#10;&#10;\end{document}"/>
                <p:cNvPicPr>
                  <a:picLocks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769666">
                  <a:off x="2100958" y="1620021"/>
                  <a:ext cx="358775" cy="190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9" name="図 66" descr="\begin{document}&#10;&#10;&#10;\begin{center}&#10;&#10;  \begin{picture}(98,43) (111,-154)&#10;    \SetWidth{1.0}&#10;    \SetColor{Black}&#10;    \Gluon(112,-117)(208,-149){7.5}{8}&#10;  \end{picture}&#10;&#10;\end{center}&#10;&#10;\end{document}"/>
                <p:cNvPicPr>
                  <a:picLocks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769666">
                  <a:off x="1486595" y="2188345"/>
                  <a:ext cx="358775" cy="188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1" name="図 68" descr="\begin{document}&#10;&#10;&#10;\begin{center}&#10;&#10;  \begin{picture}(98,43) (111,-154)&#10;    \SetWidth{1.0}&#10;    \SetColor{Black}&#10;    \Gluon(112,-117)(208,-149){7.5}{8}&#10;  \end{picture}&#10;&#10;\end{center}&#10;&#10;\end{document}"/>
                <p:cNvPicPr>
                  <a:picLocks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769666">
                  <a:off x="2100958" y="2188345"/>
                  <a:ext cx="358775" cy="188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2" name="Text Box 16"/>
            <p:cNvSpPr txBox="1">
              <a:spLocks noChangeArrowheads="1"/>
            </p:cNvSpPr>
            <p:nvPr/>
          </p:nvSpPr>
          <p:spPr bwMode="auto">
            <a:xfrm>
              <a:off x="661986" y="836712"/>
              <a:ext cx="3910014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latin typeface="Calibri" pitchFamily="34" charset="0"/>
                </a:rPr>
                <a:t>Response of electrons to incident lights</a:t>
              </a:r>
            </a:p>
          </p:txBody>
        </p:sp>
        <p:cxnSp>
          <p:nvCxnSpPr>
            <p:cNvPr id="118" name="直線矢印コネクタ 117"/>
            <p:cNvCxnSpPr/>
            <p:nvPr/>
          </p:nvCxnSpPr>
          <p:spPr bwMode="auto">
            <a:xfrm>
              <a:off x="1367125" y="1714301"/>
              <a:ext cx="398870" cy="51255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/>
        </p:nvGrpSpPr>
        <p:grpSpPr>
          <a:xfrm>
            <a:off x="3707904" y="980728"/>
            <a:ext cx="5504327" cy="2458424"/>
            <a:chOff x="3707904" y="980728"/>
            <a:chExt cx="5504327" cy="2458424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319438" y="980728"/>
              <a:ext cx="2780954" cy="1987993"/>
              <a:chOff x="5319438" y="980728"/>
              <a:chExt cx="2780954" cy="1987993"/>
            </a:xfrm>
          </p:grpSpPr>
          <p:sp>
            <p:nvSpPr>
              <p:cNvPr id="108" name="円/楕円 107"/>
              <p:cNvSpPr/>
              <p:nvPr/>
            </p:nvSpPr>
            <p:spPr bwMode="auto">
              <a:xfrm>
                <a:off x="5592333" y="1620891"/>
                <a:ext cx="1815337" cy="1295035"/>
              </a:xfrm>
              <a:prstGeom prst="ellipse">
                <a:avLst/>
              </a:prstGeom>
              <a:solidFill>
                <a:srgbClr val="FFFF0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05" name="円/楕円 104"/>
              <p:cNvSpPr/>
              <p:nvPr/>
            </p:nvSpPr>
            <p:spPr bwMode="auto">
              <a:xfrm>
                <a:off x="6370690" y="2168290"/>
                <a:ext cx="331869" cy="197378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>
                <a:off x="5847074" y="1803854"/>
                <a:ext cx="1338582" cy="926415"/>
                <a:chOff x="5315550" y="1595739"/>
                <a:chExt cx="1338582" cy="926415"/>
              </a:xfrm>
            </p:grpSpPr>
            <p:pic>
              <p:nvPicPr>
                <p:cNvPr id="104" name="図 103" descr="\begin{document}&#10;&#10;&#10;\begin{center}&#10;&#10;  \begin{picture}(98,43) (111,-154)&#10;    \SetWidth{1.0}&#10;    \SetColor{Black}&#10;    \Gluon(112,-117)(208,-149){7.5}{4}&#10;  \end{picture}&#10;&#10;\end{center}&#10;&#10;\end{document}"/>
                <p:cNvPicPr>
                  <a:picLocks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20096847">
                  <a:off x="5315550" y="1921668"/>
                  <a:ext cx="509864" cy="251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" name="図 105" descr="\begin{document}&#10;&#10;&#10;\begin{center}&#10;&#10;  \begin{picture}(98,43) (111,-154)&#10;    \SetWidth{1.0}&#10;    \SetColor{Black}&#10;    \Gluon(112,-117)(208,-149){7.5}{4}&#10;  \end{picture}&#10;&#10;\end{center}&#10;&#10;\end{document}"/>
                <p:cNvPicPr>
                  <a:picLocks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20096847">
                  <a:off x="6199421" y="1946039"/>
                  <a:ext cx="454711" cy="2350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" name="図 55" descr="\begin{document}&#10;&#10;&#10;\begin{center}&#10;&#10;  \begin{picture}(98,43) (111,-154)&#10;    \SetWidth{1.0}&#10;    \SetColor{Black}&#10;    \Gluon(112,-117)(208,-149){7.5}{10}&#10;  \end{picture}&#10;&#10;\end{center}&#10;&#10;\end{document}"/>
                <p:cNvPicPr>
                  <a:picLocks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rot="4081108">
                  <a:off x="5831256" y="2250569"/>
                  <a:ext cx="354491" cy="1886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" name="図 56" descr="\begin{document}&#10;&#10;&#10;\begin{center}&#10;&#10;  \begin{picture}(98,43) (111,-154)&#10;    \SetWidth{1.0}&#10;    \SetColor{Black}&#10;    \Gluon(112,-117)(208,-149){7.5}{10}&#10;  \end{picture}&#10;&#10;\end{center}&#10;&#10;\end{document}"/>
                <p:cNvPicPr>
                  <a:picLocks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rot="4081108">
                  <a:off x="5815532" y="1678644"/>
                  <a:ext cx="353062" cy="187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グループ化 9"/>
              <p:cNvGrpSpPr/>
              <p:nvPr/>
            </p:nvGrpSpPr>
            <p:grpSpPr>
              <a:xfrm>
                <a:off x="5656656" y="1644242"/>
                <a:ext cx="1693838" cy="1275627"/>
                <a:chOff x="5125132" y="1436127"/>
                <a:chExt cx="1693838" cy="1275627"/>
              </a:xfrm>
              <a:solidFill>
                <a:srgbClr val="00CCFF"/>
              </a:solidFill>
            </p:grpSpPr>
            <p:sp>
              <p:nvSpPr>
                <p:cNvPr id="107" name="円/楕円 106"/>
                <p:cNvSpPr>
                  <a:spLocks noChangeAspect="1"/>
                </p:cNvSpPr>
                <p:nvPr/>
              </p:nvSpPr>
              <p:spPr bwMode="auto">
                <a:xfrm>
                  <a:off x="5942748" y="1436127"/>
                  <a:ext cx="71470" cy="1003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11" name="円/楕円 110"/>
                <p:cNvSpPr>
                  <a:spLocks noChangeAspect="1"/>
                </p:cNvSpPr>
                <p:nvPr/>
              </p:nvSpPr>
              <p:spPr bwMode="auto">
                <a:xfrm>
                  <a:off x="6746071" y="1994541"/>
                  <a:ext cx="72899" cy="9848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12" name="円/楕円 111"/>
                <p:cNvSpPr>
                  <a:spLocks noChangeAspect="1"/>
                </p:cNvSpPr>
                <p:nvPr/>
              </p:nvSpPr>
              <p:spPr bwMode="auto">
                <a:xfrm>
                  <a:off x="5987060" y="2611411"/>
                  <a:ext cx="71470" cy="1003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13" name="円/楕円 112"/>
                <p:cNvSpPr>
                  <a:spLocks noChangeAspect="1"/>
                </p:cNvSpPr>
                <p:nvPr/>
              </p:nvSpPr>
              <p:spPr bwMode="auto">
                <a:xfrm>
                  <a:off x="5125132" y="2060294"/>
                  <a:ext cx="72899" cy="9848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cxnSp>
            <p:nvCxnSpPr>
              <p:cNvPr id="116" name="直線矢印コネクタ 115"/>
              <p:cNvCxnSpPr/>
              <p:nvPr/>
            </p:nvCxnSpPr>
            <p:spPr bwMode="auto">
              <a:xfrm>
                <a:off x="5463564" y="1931341"/>
                <a:ext cx="11170" cy="74927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矢印コネクタ 116"/>
              <p:cNvCxnSpPr/>
              <p:nvPr/>
            </p:nvCxnSpPr>
            <p:spPr bwMode="auto">
              <a:xfrm>
                <a:off x="5592333" y="2968721"/>
                <a:ext cx="1815337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テキスト ボックス 50"/>
              <p:cNvSpPr txBox="1"/>
              <p:nvPr/>
            </p:nvSpPr>
            <p:spPr>
              <a:xfrm>
                <a:off x="5319438" y="980728"/>
                <a:ext cx="27809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Structured ions</a:t>
                </a:r>
              </a:p>
              <a:p>
                <a:r>
                  <a:rPr lang="en-US" altLang="ja-JP" sz="1600" dirty="0">
                    <a:sym typeface="Wingdings" panose="05000000000000000000" pitchFamily="2" charset="2"/>
                  </a:rPr>
                  <a:t> Anisotropic spring constants</a:t>
                </a:r>
                <a:endParaRPr kumimoji="1" lang="ja-JP" altLang="en-US" sz="1600" dirty="0"/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3707904" y="3069820"/>
              <a:ext cx="5504327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Birefringenc</a:t>
              </a:r>
              <a:r>
                <a:rPr lang="en-US" altLang="ja-JP" dirty="0">
                  <a:solidFill>
                    <a:schemeClr val="bg1"/>
                  </a:solidFill>
                </a:rPr>
                <a:t>e = Polarization-dependent refractive indices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98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71.428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%%%%%%%%%%%%%%%%%%%%%%%%%%%%%%%%%%%%%%%%&#10;\begin{document}&#10;%%%%%%%%%%%%%%%%%%%%%%%%%%%%%%%%%%%%%%%%&#10;&#10;\begin{eqnarray}&#10;\partial_t B(t) &lt; 0&#10;\nonumber&#10;\end{eqnarray}&#10;&#10;%%%%%%%%%%%%%%%%%%%%%%%%%%%%%%%%%%%%%%%%&#10;\end{document}&#10;%%%%%%%%%%%%%%%%%%%%%%%%%%%%%%%%%%%%%%%%"/>
  <p:tag name="IGUANATEXSIZE" val="50"/>
  <p:tag name="IGUANATEXCURSOR" val="126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1853.01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%%%%%%%%%%%%%%%%%%%%%%%%%%%%%%%%%%%%%%%%&#10;\begin{document}&#10;%%%%%%%%%%%%%%%%%%%%%%%%%%%%%%%%%%%%%%%%&#10;&#10;$B^\mu = \tilde F^{\mu\nu} u_\nu$, &#10;$\omega^\mu = \frac{1}{2} \epsilon^{\mu\alpha\beta\gamma}u_\alpha \partial_\beta u_\gamma$&#10;&#10;%%%%%%%%%%%%%%%%%%%%%%%%%%%%%%%%%%%%%%%%&#10;\end{document}&#10;%%%%%%%%%%%%%%%%%%%%%%%%%%%%%%%%%%%%%%%%"/>
  <p:tag name="IGUANATEXSIZE" val="50"/>
  <p:tag name="IGUANATEXCURSOR" val="133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9644"/>
  <p:tag name="ORIGINALWIDTH" val="2377.95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J_z^{R/L} = \frac{|eB|}{2\pi} J_{1+1}^{R/L}&#10;= \frac{|eB|}{2\pi} \int dp [ v_z f_{\rm p}&#10;- v_z f_{\rm a}]&#10;\nn&#10;\end{eqnarray}&#10;&#10;%%%%%%%%%%%%%%%%%%%%%%%%%%%%%%%%%%%%%%%%&#10;\end{document}&#10;%%%%%%%%%%%%%%%%%%%%%%%%%%%%%%%%%%%%%%%%"/>
  <p:tag name="IGUANATEXSIZE" val="50"/>
  <p:tag name="IGUANATEXCURSOR" val="139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2107"/>
  <p:tag name="ORIGINALWIDTH" val="4128.98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J_{1+1}^{R/L} &#10;= \pm s_f \left[ \, &#10; \int_0^\infty \! \frac{dp_z}{2\pi}   f( p_z - \mu_{R/L}) &#10; -  \int_{-\infty}^0 \! \frac{dp_z}{2\pi}   f(  - p_z + \mu_{R/L})  &#10;\, \right]&#10;= \pm s_f \frac{\mu_{R/L}}{2\pi} &#10;\nn&#10;\end{eqnarray}&#10;&#10;%%%%%%%%%%%%%%%%%%%%%%%%%%%%%%%%%%%%%%%%&#10;\end{document}&#10;%%%%%%%%%%%%%%%%%%%%%%%%%%%%%%%%%%%%%%%%"/>
  <p:tag name="IGUANATEXSIZE" val="50"/>
  <p:tag name="IGUANATEXCURSOR" val="131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3878.515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&#10;where $f$ is an ``equilibrium'' distribution function $f(\epsilon) = 1/(e^{-\epsilon/T}+1)$. &#10;&#10;&#10;%%%%%%%%%%%%%%%%%%%%%%%%%%%%%%%%%%%%%%%%&#10;\end{document}&#10;%%%%%%%%%%%%%%%%%%%%%%%%%%%%%%%%%%%%%%%%"/>
  <p:tag name="IGUANATEXSIZE" val="50"/>
  <p:tag name="IGUANATEXCURSOR" val="136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3277.8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$s_f = {\sgn}(q_f B)$: Direction of current depends on that of spin &#10;&#10;i.e., electrical charge $q_f$ and direction of $B$. &#10;&#10;%%%%%%%%%%%%%%%%%%%%%%%%%%%%%%%%%%%%%%%%&#10;\end{document}&#10;%%%%%%%%%%%%%%%%%%%%%%%%%%%%%%%%%%%%%%%%"/>
  <p:tag name="IGUANATEXSIZE" val="50"/>
  <p:tag name="IGUANATEXCURSOR" val="135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11.81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$v_z = 1$ for the massless LLL&#10;&#10;%%%%%%%%%%%%%%%%%%%%%%%%%%%%%%%%%%%%%%%%&#10;\end{document}&#10;%%%%%%%%%%%%%%%%%%%%%%%%%%%%%%%%%%%%%%%%"/>
  <p:tag name="IGUANATEXSIZE" val="50"/>
  <p:tag name="IGUANATEXCURSOR" val="130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218"/>
  <p:tag name="ORIGINALWIDTH" val="1616.04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{\bm j}_{V/A} = {\bm j}_R \pm {\bm j}_L  &#10;= \frac{e}{2\pi^2} \mu_{V/A} \bB&#10;\nn&#10;\end{eqnarray}&#10;&#10;%%%%%%%%%%%%%%%%%%%%%%%%%%%%%%%%%%%%%%%%&#10;\end{document}&#10;%%%%%%%%%%%%%%%%%%%%%%%%%%%%%%%%%%%%%%%%"/>
  <p:tag name="IGUANATEXSIZE" val="50"/>
  <p:tag name="IGUANATEXCURSOR" val="136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1469.81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where $\mu_{V/A} = (\mu_R \pm \mu_L )/2 $&#10;&#10;%%%%%%%%%%%%%%%%%%%%%%%%%%%%%%%%%%%%%%%%&#10;\end{document}&#10;%%%%%%%%%%%%%%%%%%%%%%%%%%%%%%%%%%%%%%%%"/>
  <p:tag name="IGUANATEXSIZE" val="50"/>
  <p:tag name="IGUANATEXCURSOR" val="1324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4.7019"/>
  <p:tag name="ORIGINALWIDTH" val="1898.01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$\mu_R = - \mu_L$&#10;&#10;$\mu_A := (\mu_R-\mu_L)/2 $&#10;&#10;(though it is not a static quantity.)&#10;&#10;%%%%%%%%%%%%%%%%%%%%%%%%%%%%%%%%%%%%%%%%&#10;\end{document}&#10;%%%%%%%%%%%%%%%%%%%%%%%%%%%%%%%%%%%%%%%%"/>
  <p:tag name="IGUANATEXSIZE" val="50"/>
  <p:tag name="IGUANATEXCURSOR" val="133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46.231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mu_R&#10;\nn&#10;\end{eqnarray}&#10;&#10;%%%%%%%%%%%%%%%%%%%%%%%%%%%%%%%%%%%%%%%%&#10;\end{document}&#10;%%%%%%%%%%%%%%%%%%%%%%%%%%%%%%%%%%%%%%%%"/>
  <p:tag name="IGUANATEXSIZE" val="50"/>
  <p:tag name="IGUANATEXCURSOR" val="130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.4784"/>
  <p:tag name="ORIGINALWIDTH" val="2178.47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{\rm tr}[ \gam^\mu e^{ -i \tau \frac{q_f}{4} F_{\alpha\beta} [\gam^\alpha, \gam^\beta]&#10; } \gam^\nu e^{-i \tau^\prime \frac{q_f}{4} F_{\alpha\beta} [\gam^\alpha, \gam^\beta]&#10;} ]&#10;\nn&#10;\end{eqnarray}&#10;&#10;%%%%%%%%%%%%%%%%%%%%%%%%%%%%%%%%%%%%%%%%&#10;\end{document}&#10;%%%%%%%%%%%%%%%%%%%%%%%%%%%%%%%%%%%%%%%%"/>
  <p:tag name="IGUANATEXSIZE" val="50"/>
  <p:tag name="IGUANATEXCURSOR" val="147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34.9832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mu_L&#10;\nn&#10;\end{eqnarray}&#10;&#10;%%%%%%%%%%%%%%%%%%%%%%%%%%%%%%%%%%%%%%%%&#10;\end{document}&#10;%%%%%%%%%%%%%%%%%%%%%%%%%%%%%%%%%%%%%%%%"/>
  <p:tag name="IGUANATEXSIZE" val="50"/>
  <p:tag name="IGUANATEXCURSOR" val="130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514.06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rho = \sigma^{-1} = 1/ (\sigma_{\rm Ohm} + \# B^2)&#10;\nn&#10;\end{eqnarray}&#10;&#10;%%%%%%%%%%%%%%%%%%%%%%%%%%%%%%%%%%%%%%%%&#10;\end{document}&#10;%%%%%%%%%%%%%%%%%%%%%%%%%%%%%%%%%%%%%%%%"/>
  <p:tag name="IGUANATEXSIZE" val="50"/>
  <p:tag name="IGUANATEXCURSOR" val="131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2.958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com{\bE / / \bB}&#10;\nn&#10;\end{eqnarray}&#10;&#10;%%%%%%%%%%%%%%%%%%%%%%%%%%%%%%%%%%%%%%%%&#10;\end{document}&#10;%%%%%%%%%%%%%%%%%%%%%%%%%%%%%%%%%%%%%%%%"/>
  <p:tag name="IGUANATEXSIZE" val="50"/>
  <p:tag name="IGUANATEXCURSOR" val="131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74.9532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cgd{\bE \perp \bB}&#10;\nn&#10;\end{eqnarray}&#10;&#10;%%%%%%%%%%%%%%%%%%%%%%%%%%%%%%%%%%%%%%%%&#10;\end{document}&#10;%%%%%%%%%%%%%%%%%%%%%%%%%%%%%%%%%%%%%%%%"/>
  <p:tag name="IGUANATEXSIZE" val="50"/>
  <p:tag name="IGUANATEXCURSOR" val="1316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12.18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mu_A \propto EB&#10;\nn&#10;\end{eqnarray}&#10;&#10;%%%%%%%%%%%%%%%%%%%%%%%%%%%%%%%%%%%%%%%%&#10;\end{document}&#10;%%%%%%%%%%%%%%%%%%%%%%%%%%%%%%%%%%%%%%%%"/>
  <p:tag name="IGUANATEXSIZE" val="50"/>
  <p:tag name="IGUANATEXCURSOR" val="1318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202.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j_V = ( \sigma_{\rm Ohm} + \# B^2) E&#10;\nn&#10;\end{eqnarray}&#10;&#10;%%%%%%%%%%%%%%%%%%%%%%%%%%%%%%%%%%%%%%%%&#10;\end{document}&#10;%%%%%%%%%%%%%%%%%%%%%%%%%%%%%%%%%%%%%%%%"/>
  <p:tag name="IGUANATEXSIZE" val="50"/>
  <p:tag name="IGUANATEXCURSOR" val="131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3304.08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Since $\phi_{\pi^\pm}^{(1)} \sim \phi_{\pi^\pm}^{(2)}$ &#10;and $ \phi_{\pi^\pm} -  \Psi_{\rm RP} \sim \pm\pi/2$ if the CME exists, &#10;&#10;$\gam_{++}, \gam_{--} &lt; 0$ and $\gam_{+-}, \gam_{-+} &gt; 0$ are expected. &#10;&#10;%%%%%%%%%%%%%%%%%%%%%%%%%%%%%%%%%%%%%%%%&#10;\end{document}&#10;%%%%%%%%%%%%%%%%%%%%%%%%%%%%%%%%%%%%%%%%"/>
  <p:tag name="IGUANATEXSIZE" val="50"/>
  <p:tag name="IGUANATEXCURSOR" val="138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1732.28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gam_{\alpha \beta} \equiv \langle \cos( \phi^{(1)}_\alpha + \phi^{(2)}_\beta - 2 \Psi_{\rm RP}) \rangle&#10;\nn&#10;\end{eqnarray}&#10;&#10;%%%%%%%%%%%%%%%%%%%%%%%%%%%%%%%%%%%%%%%%&#10;\end{document}&#10;%%%%%%%%%%%%%%%%%%%%%%%%%%%%%%%%%%%%%%%%"/>
  <p:tag name="IGUANATEXSIZE" val="50"/>
  <p:tag name="IGUANATEXCURSOR" val="137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58.905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alpha, \, \beta = \{+,-\}&#10;\nn&#10;\end{eqnarray}&#10;&#10;%%%%%%%%%%%%%%%%%%%%%%%%%%%%%%%%%%%%%%%%&#10;\end{document}&#10;%%%%%%%%%%%%%%%%%%%%%%%%%%%%%%%%%%%%%%%%"/>
  <p:tag name="IGUANATEXSIZE" val="50"/>
  <p:tag name="IGUANATEXCURSOR" val="132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00.712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pi^+ \pi^+&#10;\nn&#10;\end{eqnarray}&#10;&#10;%%%%%%%%%%%%%%%%%%%%%%%%%%%%%%%%%%%%%%%%&#10;\end{document}&#10;%%%%%%%%%%%%%%%%%%%%%%%%%%%%%%%%%%%%%%%%"/>
  <p:tag name="IGUANATEXSIZE" val="50"/>
  <p:tag name="IGUANATEXCURSOR" val="131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3.9483"/>
  <p:tag name="ORIGINALWIDTH" val="1832.02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sla D \sla D &amp;=&amp; D_\mu D_\nu ( g^{\mu\nu} + [\gam^\mu,\gam^\nu]/2)&#10;\nn&#10;\\&#10;&amp;=&amp; D^2 - \frac{q_f}{4} F_{\mu\nu} [\gam^\mu, \gam^\nu]&#10;\nn&#10;\end{eqnarray}&#10;&#10;%%%%%%%%%%%%%%%%%%%%%%%%%%%%%%%%%%%%%%%%&#10;\end{document}&#10;%%%%%%%%%%%%%%%%%%%%%%%%%%%%%%%%%%%%%%%%"/>
  <p:tag name="IGUANATEXSIZE" val="50"/>
  <p:tag name="IGUANATEXCURSOR" val="138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00.712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pi^+ \pi^+&#10;\nn&#10;\end{eqnarray}&#10;&#10;%%%%%%%%%%%%%%%%%%%%%%%%%%%%%%%%%%%%%%%%&#10;\end{document}&#10;%%%%%%%%%%%%%%%%%%%%%%%%%%%%%%%%%%%%%%%%"/>
  <p:tag name="IGUANATEXSIZE" val="50"/>
  <p:tag name="IGUANATEXCURSOR" val="131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00.712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pi^+ \pi^+&#10;\nn&#10;\end{eqnarray}&#10;&#10;%%%%%%%%%%%%%%%%%%%%%%%%%%%%%%%%%%%%%%%%&#10;\end{document}&#10;%%%%%%%%%%%%%%%%%%%%%%%%%%%%%%%%%%%%%%%%"/>
  <p:tag name="IGUANATEXSIZE" val="50"/>
  <p:tag name="IGUANATEXCURSOR" val="131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.24032"/>
  <p:tag name="ORIGINALWIDTH" val="300.712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pi^- \pi^-&#10;\nn&#10;\end{eqnarray}&#10;&#10;%%%%%%%%%%%%%%%%%%%%%%%%%%%%%%%%%%%%%%%%&#10;\end{document}&#10;%%%%%%%%%%%%%%%%%%%%%%%%%%%%%%%%%%%%%%%%"/>
  <p:tag name="IGUANATEXSIZE" val="50"/>
  <p:tag name="IGUANATEXCURSOR" val="130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.24032"/>
  <p:tag name="ORIGINALWIDTH" val="300.712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pi^- \pi^-&#10;\nn&#10;\end{eqnarray}&#10;&#10;%%%%%%%%%%%%%%%%%%%%%%%%%%%%%%%%%%%%%%%%&#10;\end{document}&#10;%%%%%%%%%%%%%%%%%%%%%%%%%%%%%%%%%%%%%%%%"/>
  <p:tag name="IGUANATEXSIZE" val="50"/>
  <p:tag name="IGUANATEXCURSOR" val="130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.24032"/>
  <p:tag name="ORIGINALWIDTH" val="300.712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pi^- \pi^-&#10;\nn&#10;\end{eqnarray}&#10;&#10;%%%%%%%%%%%%%%%%%%%%%%%%%%%%%%%%%%%%%%%%&#10;\end{document}&#10;%%%%%%%%%%%%%%%%%%%%%%%%%%%%%%%%%%%%%%%%"/>
  <p:tag name="IGUANATEXSIZE" val="50"/>
  <p:tag name="IGUANATEXCURSOR" val="130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3763.0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Total transverse momentum should be conserved, so that likely to be &#10;&#10;$\phi^{(1)} \sim - \phi^{(2)}$ (back-to-back) \cgd{independently of the charges of pairs}.&#10;&#10;&#10;&#10;%%%%%%%%%%%%%%%%%%%%%%%%%%%%%%%%%%%%%%%%&#10;\end{document}&#10;%%%%%%%%%%%%%%%%%%%%%%%%%%%%%%%%%%%%%%%%"/>
  <p:tag name="IGUANATEXSIZE" val="18"/>
  <p:tag name="IGUANATEXCURSOR" val="144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3.1983"/>
  <p:tag name="ORIGINALWIDTH" val="3284.58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Charge-blind background may be cancelled in the difference: &#10;\\ &#10;&#10;$&#10;\Delta \gam \equiv \gam_{\pi^\pm \pi^\mp} - \gam_{\pi^\pm\pi^\pm}$&#10;&#10;%%%%%%%%%%%%%%%%%%%%%%%%%%%%%%%%%%%%%%%%&#10;\end{document}&#10;%%%%%%%%%%%%%%%%%%%%%%%%%%%%%%%%%%%%%%%%"/>
  <p:tag name="IGUANATEXSIZE" val="50"/>
  <p:tag name="IGUANATEXCURSOR" val="1286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4.4695"/>
  <p:tag name="ORIGINALWIDTH" val="2031.49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$\Delta Z \sim 10 \ \% \ \to \Delta B \sim 10 \ \%$, &#10;&#10;but little difference in the flow effects&#10;&#10;%%%%%%%%%%%%%%%%%%%%%%%%%%%%%%%%%%%%%%%%&#10;\end{document}&#10;%%%%%%%%%%%%%%%%%%%%%%%%%%%%%%%%%%%%%%%%"/>
  <p:tag name="IGUANATEXSIZE" val="50"/>
  <p:tag name="IGUANATEXCURSOR" val="129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653.168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{}^{96}_{40} {\rm Zirconium}&#10;\nn&#10;\end{eqnarray}&#10;&#10;%%%%%%%%%%%%%%%%%%%%%%%%%%%%%%%%%%%%%%%%&#10;\end{document}&#10;%%%%%%%%%%%%%%%%%%%%%%%%%%%%%%%%%%%%%%%%"/>
  <p:tag name="IGUANATEXSIZE" val="50"/>
  <p:tag name="IGUANATEXCURSOR" val="131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710.161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{}^{96}_{44} {\rm Ruthenium}&#10;\nn&#10;\end{eqnarray}&#10;&#10;%%%%%%%%%%%%%%%%%%%%%%%%%%%%%%%%%%%%%%%%&#10;\end{document}&#10;%%%%%%%%%%%%%%%%%%%%%%%%%%%%%%%%%%%%%%%%"/>
  <p:tag name="IGUANATEXSIZE" val="50"/>
  <p:tag name="IGUANATEXCURSOR" val="130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4.979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gam^{\mu_1}&#10;\nn&#10;\end{eqnarray}&#10;&#10;%%%%%%%%%%%%%%%%%%%%%%%%%%%%%%%%%%%%%%%%&#10;\end{document}&#10;%%%%%%%%%%%%%%%%%%%%%%%%%%%%%%%%%%%%%%%%"/>
  <p:tag name="IGUANATEXSIZE" val="50"/>
  <p:tag name="IGUANATEXCURSOR" val="130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143.982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$\pi^\pm$&#10;&#10;$\pi^\mp$&#10;&#10;%%%%%%%%%%%%%%%%%%%%%%%%%%%%%%%%%%%%%%%%&#10;\end{document}&#10;%%%%%%%%%%%%%%%%%%%%%%%%%%%%%%%%%%%%%%%%"/>
  <p:tag name="IGUANATEXSIZE" val="50"/>
  <p:tag name="IGUANATEXCURSOR" val="1304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143.982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$\pi^\pm$&#10;&#10;$\pi^\mp$&#10;&#10;%%%%%%%%%%%%%%%%%%%%%%%%%%%%%%%%%%%%%%%%&#10;\end{document}&#10;%%%%%%%%%%%%%%%%%%%%%%%%%%%%%%%%%%%%%%%%"/>
  <p:tag name="IGUANATEXSIZE" val="50"/>
  <p:tag name="IGUANATEXCURSOR" val="1304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7.229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gam^{\mu_2}&#10;\nn&#10;\end{eqnarray}&#10;&#10;%%%%%%%%%%%%%%%%%%%%%%%%%%%%%%%%%%%%%%%%&#10;\end{document}&#10;%%%%%%%%%%%%%%%%%%%%%%%%%%%%%%%%%%%%%%%%"/>
  <p:tag name="IGUANATEXSIZE" val="50"/>
  <p:tag name="IGUANATEXCURSOR" val="131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7.97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\gam^{\mu_3}&#10;\nn&#10;\end{eqnarray}&#10;&#10;%%%%%%%%%%%%%%%%%%%%%%%%%%%%%%%%%%%%%%%%&#10;\end{document}&#10;%%%%%%%%%%%%%%%%%%%%%%%%%%%%%%%%%%%%%%%%"/>
  <p:tag name="IGUANATEXSIZE" val="50"/>
  <p:tag name="IGUANATEXCURSOR" val="131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4253.46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In addition, there is the Zeeman effect which should be encoded in $q_f F_{\mu\nu} [\gam^\mu, \gam^\nu]$. &#10;&#10;%%%%%%%%%%%%%%%%%%%%%%%%%%%%%%%%%%%%%%%%&#10;\end{document}&#10;%%%%%%%%%%%%%%%%%%%%%%%%%%%%%%%%%%%%%%%%"/>
  <p:tag name="IGUANATEXSIZE" val="50"/>
  <p:tag name="IGUANATEXCURSOR" val="135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961"/>
  <p:tag name="ORIGINALWIDTH" val="998.875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%%%%%%%%%%%%%%%%%%%%%%%%%%%%%%%%%%%%%%%%&#10;\begin{document}&#10;%%%%%%%%%%%%%%%%%%%%%%%%%%%%%%%%%%%%%%%%&#10;&#10;\begin{eqnarray}&#10;\mu_V = (\mu_R + \mu_L)/2 \nonumber\\ &#10;\mu_A = (\mu_R - \mu_L)/2 &#10;\nonumber&#10;\end{eqnarray}&#10;&#10;%%%%%%%%%%%%%%%%%%%%%%%%%%%%%%%%%%%%%%%%&#10;\end{document}&#10;%%%%%%%%%%%%%%%%%%%%%%%%%%%%%%%%%%%%%%%%"/>
  <p:tag name="IGUANATEXSIZE" val="50"/>
  <p:tag name="IGUANATEXCURSOR" val="127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312.33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\newcommand{\gray}[1]{{\color[rgb]{0.7,0.7,0.7}{#1}}}&#10;&#10;&#10;%%%%%%%%%%%%%%%%%%%%%%%%%%%%%%%%%%%%%%%%%%%%%%%%%%%%%%%%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%%%%%%%%%%%%%%%%%%%%%%%%%%%%%%%%%%%%%%%%&#10;\begin{document}&#10;%%%%%%%%%%%%%%%%%%%%%%%%%%%%%%%%%%%%%%%%&#10;&#10;\begin{eqnarray}&#10;\left(&#10;\begin{array}{c}&#10;j^\mu_V \\ j^\mu_A&#10;\end{array}&#10;\right)&#10;=&#10;\cgd{C_A}&#10;\left(&#10;\begin{array}{cc}&#10;q_f \mu _A &amp; \mu_V \mu_A&#10;\\&#10;q_f \mu_V &amp; (\mu_V^2 + \mu_A^2)/2 \gray{+ C_A^{-1} T^2/12}&#10;\end{array}&#10;\right)&#10;\left(&#10;\begin{array}{c}&#10;B^\mu \\ \omega^\mu&#10;\end{array}&#10;\right)&#10;\nonumber&#10;\end{eqnarray}&#10;&#10;%%%%%%%%%%%%%%%%%%%%%%%%%%%%%%%%%%%%%%%%&#10;\end{document}&#10;%%%%%%%%%%%%%%%%%%%%%%%%%%%%%%%%%%%%%%%%"/>
  <p:tag name="IGUANATEXSIZE" val="50"/>
  <p:tag name="IGUANATEXCURSOR" val="54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66"/>
        </a:solidFill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37543</TotalTime>
  <Words>1908</Words>
  <Application>Microsoft Office PowerPoint</Application>
  <PresentationFormat>On-screen Show (4:3)</PresentationFormat>
  <Paragraphs>386</Paragraphs>
  <Slides>48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 Math</vt:lpstr>
      <vt:lpstr>Wingdings</vt:lpstr>
      <vt:lpstr>Office ​​テーマ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Koichi</dc:creator>
  <cp:lastModifiedBy>Koichi HATTORI</cp:lastModifiedBy>
  <cp:revision>1357</cp:revision>
  <dcterms:created xsi:type="dcterms:W3CDTF">2014-04-23T11:33:49Z</dcterms:created>
  <dcterms:modified xsi:type="dcterms:W3CDTF">2019-01-10T14:28:38Z</dcterms:modified>
</cp:coreProperties>
</file>