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6" r:id="rId5"/>
    <p:sldId id="260" r:id="rId6"/>
    <p:sldId id="259" r:id="rId7"/>
    <p:sldId id="265" r:id="rId8"/>
    <p:sldId id="264" r:id="rId9"/>
    <p:sldId id="267" r:id="rId10"/>
    <p:sldId id="268" r:id="rId11"/>
    <p:sldId id="269" r:id="rId12"/>
    <p:sldId id="263" r:id="rId13"/>
    <p:sldId id="270" r:id="rId14"/>
    <p:sldId id="271" r:id="rId15"/>
    <p:sldId id="272" r:id="rId16"/>
    <p:sldId id="274" r:id="rId17"/>
    <p:sldId id="273" r:id="rId18"/>
  </p:sldIdLst>
  <p:sldSz cx="9144000" cy="5715000" type="screen16x10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400" y="108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B36F-BC52-B549-808C-43F616A6E033}" type="datetimeFigureOut">
              <a:rPr kumimoji="1" lang="ja-JP" altLang="en-US" smtClean="0"/>
              <a:t>19/12/20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5A4-EAF6-AE47-8AD3-CA2D77FA0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51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B36F-BC52-B549-808C-43F616A6E033}" type="datetimeFigureOut">
              <a:rPr kumimoji="1" lang="ja-JP" altLang="en-US" smtClean="0"/>
              <a:t>19/12/20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5A4-EAF6-AE47-8AD3-CA2D77FA0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47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B36F-BC52-B549-808C-43F616A6E033}" type="datetimeFigureOut">
              <a:rPr kumimoji="1" lang="ja-JP" altLang="en-US" smtClean="0"/>
              <a:t>19/12/20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5A4-EAF6-AE47-8AD3-CA2D77FA0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01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13"/>
          <p:cNvSpPr>
            <a:spLocks noGrp="1"/>
          </p:cNvSpPr>
          <p:nvPr>
            <p:ph sz="quarter" idx="13"/>
          </p:nvPr>
        </p:nvSpPr>
        <p:spPr>
          <a:xfrm>
            <a:off x="-1" y="5421450"/>
            <a:ext cx="9154855" cy="293549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1366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81366"/>
            <a:ext cx="9144000" cy="422922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5415550"/>
            <a:ext cx="2133600" cy="304271"/>
          </a:xfrm>
          <a:noFill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18B36F-BC52-B549-808C-43F616A6E033}" type="datetimeFigureOut">
              <a:rPr lang="ja-JP" altLang="en-US" smtClean="0"/>
              <a:pPr/>
              <a:t>19/12/20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144455" y="5409649"/>
            <a:ext cx="4876800" cy="30427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21255" y="5421450"/>
            <a:ext cx="2133600" cy="30427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EEA5A4-EAF6-AE47-8AD3-CA2D77FA05C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9717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B36F-BC52-B549-808C-43F616A6E033}" type="datetimeFigureOut">
              <a:rPr kumimoji="1" lang="ja-JP" altLang="en-US" smtClean="0"/>
              <a:t>19/12/20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5A4-EAF6-AE47-8AD3-CA2D77FA0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70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13"/>
          <p:cNvSpPr>
            <a:spLocks noGrp="1"/>
          </p:cNvSpPr>
          <p:nvPr>
            <p:ph sz="quarter" idx="13"/>
          </p:nvPr>
        </p:nvSpPr>
        <p:spPr>
          <a:xfrm>
            <a:off x="-1" y="5421450"/>
            <a:ext cx="9154855" cy="293549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5410729"/>
            <a:ext cx="2133600" cy="304271"/>
          </a:xfrm>
          <a:noFill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18B36F-BC52-B549-808C-43F616A6E033}" type="datetimeFigureOut">
              <a:rPr lang="ja-JP" altLang="en-US" smtClean="0"/>
              <a:pPr/>
              <a:t>19/12/20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5410729"/>
            <a:ext cx="2895600" cy="304271"/>
          </a:xfrm>
          <a:noFill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010400" y="5410595"/>
            <a:ext cx="2133600" cy="30427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EEA5A4-EAF6-AE47-8AD3-CA2D77FA05C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タイトル 1"/>
          <p:cNvSpPr txBox="1">
            <a:spLocks/>
          </p:cNvSpPr>
          <p:nvPr userDrawn="1"/>
        </p:nvSpPr>
        <p:spPr>
          <a:xfrm>
            <a:off x="0" y="0"/>
            <a:ext cx="9144000" cy="11813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313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13"/>
          <p:cNvSpPr>
            <a:spLocks noGrp="1"/>
          </p:cNvSpPr>
          <p:nvPr>
            <p:ph sz="quarter" idx="13"/>
          </p:nvPr>
        </p:nvSpPr>
        <p:spPr>
          <a:xfrm>
            <a:off x="-1" y="5421450"/>
            <a:ext cx="9154855" cy="293549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5410729"/>
            <a:ext cx="2133600" cy="304271"/>
          </a:xfrm>
          <a:noFill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18B36F-BC52-B549-808C-43F616A6E033}" type="datetimeFigureOut">
              <a:rPr lang="ja-JP" altLang="en-US" smtClean="0"/>
              <a:pPr/>
              <a:t>19/12/20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5410729"/>
            <a:ext cx="2895600" cy="304271"/>
          </a:xfrm>
          <a:noFill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7010400" y="5410729"/>
            <a:ext cx="2133600" cy="304271"/>
          </a:xfr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7EEA5A4-EAF6-AE47-8AD3-CA2D77FA05C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タイトル 1"/>
          <p:cNvSpPr txBox="1">
            <a:spLocks/>
          </p:cNvSpPr>
          <p:nvPr userDrawn="1"/>
        </p:nvSpPr>
        <p:spPr>
          <a:xfrm>
            <a:off x="0" y="0"/>
            <a:ext cx="9144000" cy="11813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040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13"/>
          <p:cNvSpPr>
            <a:spLocks noGrp="1"/>
          </p:cNvSpPr>
          <p:nvPr>
            <p:ph sz="quarter" idx="13"/>
          </p:nvPr>
        </p:nvSpPr>
        <p:spPr>
          <a:xfrm>
            <a:off x="-1" y="5421450"/>
            <a:ext cx="9154855" cy="293549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0" y="5410729"/>
            <a:ext cx="2133600" cy="304271"/>
          </a:xfrm>
          <a:noFill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18B36F-BC52-B549-808C-43F616A6E033}" type="datetimeFigureOut">
              <a:rPr lang="ja-JP" altLang="en-US" smtClean="0"/>
              <a:pPr/>
              <a:t>19/12/20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5410729"/>
            <a:ext cx="2895600" cy="304271"/>
          </a:xfrm>
          <a:noFill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10400" y="5410595"/>
            <a:ext cx="2133600" cy="304271"/>
          </a:xfrm>
          <a:noFill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EEA5A4-EAF6-AE47-8AD3-CA2D77FA05C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タイトル 1"/>
          <p:cNvSpPr txBox="1">
            <a:spLocks/>
          </p:cNvSpPr>
          <p:nvPr userDrawn="1"/>
        </p:nvSpPr>
        <p:spPr>
          <a:xfrm>
            <a:off x="-2047" y="0"/>
            <a:ext cx="9144000" cy="11813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025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B36F-BC52-B549-808C-43F616A6E033}" type="datetimeFigureOut">
              <a:rPr kumimoji="1" lang="ja-JP" altLang="en-US" smtClean="0"/>
              <a:t>19/12/20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5A4-EAF6-AE47-8AD3-CA2D77FA0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39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B36F-BC52-B549-808C-43F616A6E033}" type="datetimeFigureOut">
              <a:rPr kumimoji="1" lang="ja-JP" altLang="en-US" smtClean="0"/>
              <a:t>19/12/20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5A4-EAF6-AE47-8AD3-CA2D77FA0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34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B36F-BC52-B549-808C-43F616A6E033}" type="datetimeFigureOut">
              <a:rPr kumimoji="1" lang="ja-JP" altLang="en-US" smtClean="0"/>
              <a:t>19/12/20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5A4-EAF6-AE47-8AD3-CA2D77FA0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46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8B36F-BC52-B549-808C-43F616A6E033}" type="datetimeFigureOut">
              <a:rPr kumimoji="1" lang="ja-JP" altLang="en-US" smtClean="0"/>
              <a:t>19/12/20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EA5A4-EAF6-AE47-8AD3-CA2D77FA0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84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Study on </a:t>
            </a:r>
            <a:r>
              <a:rPr lang="ja-JP" altLang="ja-JP" dirty="0" smtClean="0"/>
              <a:t>Q</a:t>
            </a:r>
            <a:r>
              <a:rPr lang="en-US" altLang="ja-JP" dirty="0" smtClean="0"/>
              <a:t>GP</a:t>
            </a:r>
            <a:r>
              <a:rPr lang="ja-JP" altLang="en-US" dirty="0" smtClean="0"/>
              <a:t> </a:t>
            </a:r>
            <a:r>
              <a:rPr lang="en-US" altLang="ja-JP" dirty="0" smtClean="0"/>
              <a:t>bulk</a:t>
            </a:r>
            <a:r>
              <a:rPr lang="ja-JP" altLang="en-US" dirty="0" smtClean="0"/>
              <a:t> </a:t>
            </a:r>
            <a:r>
              <a:rPr lang="en-US" altLang="ja-JP" dirty="0" smtClean="0"/>
              <a:t>property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small</a:t>
            </a:r>
            <a:r>
              <a:rPr lang="ja-JP" altLang="en-US" dirty="0" smtClean="0"/>
              <a:t> </a:t>
            </a:r>
            <a:r>
              <a:rPr lang="en-US" altLang="ja-JP" dirty="0" smtClean="0"/>
              <a:t>systems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中村幸輝</a:t>
            </a:r>
            <a:r>
              <a:rPr kumimoji="1" lang="en-US" altLang="ja-JP" dirty="0" smtClean="0"/>
              <a:t>,</a:t>
            </a:r>
            <a:r>
              <a:rPr kumimoji="1" lang="ja-JP" altLang="en-US" dirty="0" smtClean="0"/>
              <a:t> </a:t>
            </a:r>
            <a:r>
              <a:rPr lang="ja-JP" altLang="en-US" dirty="0" smtClean="0"/>
              <a:t>野中千</a:t>
            </a:r>
            <a:r>
              <a:rPr lang="ja-JP" altLang="en-US" dirty="0" smtClean="0"/>
              <a:t>穂</a:t>
            </a:r>
            <a:endParaRPr lang="en-US" altLang="ja-JP" dirty="0" smtClean="0"/>
          </a:p>
          <a:p>
            <a:r>
              <a:rPr lang="ja-JP" altLang="en-US" dirty="0" smtClean="0"/>
              <a:t>名古屋大学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790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137195" y="2261078"/>
            <a:ext cx="4131871" cy="19034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7530929" y="3322410"/>
            <a:ext cx="1613071" cy="12133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1166174" y="4221255"/>
            <a:ext cx="4125572" cy="1108003"/>
          </a:xfrm>
          <a:prstGeom prst="roundRect">
            <a:avLst/>
          </a:prstGeom>
          <a:solidFill>
            <a:srgbClr val="FAC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N</a:t>
            </a:r>
            <a:r>
              <a:rPr lang="en-US" altLang="ja-JP" dirty="0" err="1" smtClean="0"/>
              <a:t>ucleon</a:t>
            </a:r>
            <a:r>
              <a:rPr lang="ja-JP" altLang="en-US" dirty="0" smtClean="0"/>
              <a:t> </a:t>
            </a:r>
            <a:r>
              <a:rPr lang="en-US" altLang="ja-JP" dirty="0" smtClean="0"/>
              <a:t>substructure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陽子の内部構造を導入</a:t>
            </a:r>
            <a:endParaRPr kumimoji="1" lang="ja-JP" altLang="en-US" dirty="0"/>
          </a:p>
        </p:txBody>
      </p:sp>
      <p:pic>
        <p:nvPicPr>
          <p:cNvPr id="5" name="図 4" descr="スクリーンショット 2018-07-30 15.20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37" y="2323476"/>
            <a:ext cx="3075102" cy="58774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0284" y="1893661"/>
            <a:ext cx="252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核子の厚み関数を変更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5209" y="36966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2" name="図 11" descr="スクリーンショット 2019-12-19 04.41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94" y="4255273"/>
            <a:ext cx="2679700" cy="4953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437157" y="4669968"/>
            <a:ext cx="164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Times New Roman"/>
                <a:cs typeface="Times New Roman"/>
              </a:rPr>
              <a:t>γ</a:t>
            </a:r>
            <a:r>
              <a:rPr kumimoji="1" lang="en-US" altLang="ja-JP" baseline="-25000" dirty="0" err="1" smtClean="0">
                <a:latin typeface="Times New Roman"/>
                <a:cs typeface="Times New Roman"/>
              </a:rPr>
              <a:t>i</a:t>
            </a:r>
            <a:r>
              <a:rPr kumimoji="1" lang="ja-JP" altLang="en-US" baseline="-25000" dirty="0" smtClean="0"/>
              <a:t>　</a:t>
            </a:r>
            <a:r>
              <a:rPr lang="en-US" altLang="ja-JP" dirty="0" smtClean="0"/>
              <a:t>:</a:t>
            </a:r>
            <a:r>
              <a:rPr lang="ja-JP" altLang="en-US" sz="1400" dirty="0" smtClean="0"/>
              <a:t>ランダムな重み</a:t>
            </a:r>
            <a:endParaRPr kumimoji="1" lang="ja-JP" altLang="en-US" sz="1400" baseline="-25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02574" y="4347613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クォークの厚み関数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5817" y="499394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c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 </a:t>
            </a:r>
            <a:r>
              <a:rPr kumimoji="1" lang="ja-JP" altLang="en-US" sz="1400" dirty="0" smtClean="0"/>
              <a:t>核子内クォークの数</a:t>
            </a:r>
            <a:endParaRPr kumimoji="1" lang="ja-JP" altLang="en-US" sz="1400" dirty="0"/>
          </a:p>
        </p:txBody>
      </p:sp>
      <p:sp>
        <p:nvSpPr>
          <p:cNvPr id="7" name="下矢印 6"/>
          <p:cNvSpPr/>
          <p:nvPr/>
        </p:nvSpPr>
        <p:spPr>
          <a:xfrm>
            <a:off x="2507272" y="2916085"/>
            <a:ext cx="283491" cy="4063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837801" y="1299177"/>
            <a:ext cx="385548" cy="3288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453755" y="1307741"/>
            <a:ext cx="1281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質点</a:t>
            </a:r>
            <a:r>
              <a:rPr kumimoji="1" lang="en-US" altLang="ja-JP" sz="1200" dirty="0" smtClean="0"/>
              <a:t>(</a:t>
            </a:r>
            <a:r>
              <a:rPr kumimoji="1" lang="ja-JP" altLang="en-US" sz="1200" dirty="0" smtClean="0"/>
              <a:t>ガウシアン</a:t>
            </a:r>
            <a:r>
              <a:rPr kumimoji="1" lang="en-US" altLang="ja-JP" sz="1200" dirty="0" smtClean="0"/>
              <a:t>)</a:t>
            </a:r>
            <a:endParaRPr kumimoji="1" lang="ja-JP" altLang="en-US" sz="1200" dirty="0"/>
          </a:p>
        </p:txBody>
      </p:sp>
      <p:cxnSp>
        <p:nvCxnSpPr>
          <p:cNvPr id="20" name="直線コネクタ 19"/>
          <p:cNvCxnSpPr>
            <a:stCxn id="17" idx="4"/>
            <a:endCxn id="23" idx="2"/>
          </p:cNvCxnSpPr>
          <p:nvPr/>
        </p:nvCxnSpPr>
        <p:spPr>
          <a:xfrm flipH="1">
            <a:off x="6593891" y="1628016"/>
            <a:ext cx="436684" cy="10292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7" idx="4"/>
            <a:endCxn id="23" idx="6"/>
          </p:cNvCxnSpPr>
          <p:nvPr/>
        </p:nvCxnSpPr>
        <p:spPr>
          <a:xfrm>
            <a:off x="7030575" y="1628016"/>
            <a:ext cx="372261" cy="10292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6593891" y="2317773"/>
            <a:ext cx="808945" cy="67903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6720794" y="2492223"/>
            <a:ext cx="181600" cy="1927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6913565" y="2736828"/>
            <a:ext cx="181600" cy="192701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7088654" y="2497216"/>
            <a:ext cx="181600" cy="192701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563977" y="3114901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高エネルギー</a:t>
            </a:r>
            <a:endParaRPr kumimoji="1" lang="ja-JP" altLang="en-US" sz="1400" dirty="0"/>
          </a:p>
        </p:txBody>
      </p:sp>
      <p:sp>
        <p:nvSpPr>
          <p:cNvPr id="33" name="下矢印 32"/>
          <p:cNvSpPr/>
          <p:nvPr/>
        </p:nvSpPr>
        <p:spPr>
          <a:xfrm>
            <a:off x="6837798" y="3121373"/>
            <a:ext cx="306171" cy="3693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6530987" y="3616223"/>
            <a:ext cx="918418" cy="79254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6751042" y="3579765"/>
            <a:ext cx="206175" cy="2249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6814090" y="4240232"/>
            <a:ext cx="206175" cy="224912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7052216" y="3844162"/>
            <a:ext cx="206175" cy="22491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7097573" y="3580569"/>
            <a:ext cx="206175" cy="22491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23872" y="4183537"/>
            <a:ext cx="206175" cy="224912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6519128" y="4032285"/>
            <a:ext cx="206175" cy="2249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6882123" y="4013042"/>
            <a:ext cx="206175" cy="224912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6712030" y="3816844"/>
            <a:ext cx="206175" cy="2249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7279008" y="3952106"/>
            <a:ext cx="206175" cy="22491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824837" y="3344911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陽子の形状</a:t>
            </a:r>
            <a:endParaRPr kumimoji="1" lang="ja-JP" altLang="en-US" sz="1400" dirty="0"/>
          </a:p>
        </p:txBody>
      </p:sp>
      <p:sp>
        <p:nvSpPr>
          <p:cNvPr id="49" name="下矢印 48"/>
          <p:cNvSpPr/>
          <p:nvPr/>
        </p:nvSpPr>
        <p:spPr>
          <a:xfrm>
            <a:off x="8266596" y="3782277"/>
            <a:ext cx="215453" cy="2936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530929" y="4169418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クォーク数の揺らぎ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106406" y="128786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陽子</a:t>
            </a:r>
            <a:endParaRPr kumimoji="1" lang="ja-JP" altLang="en-US" sz="14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710755" y="2503403"/>
            <a:ext cx="791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クォーク</a:t>
            </a:r>
            <a:endParaRPr kumimoji="1" lang="ja-JP" altLang="en-US" sz="1400" dirty="0"/>
          </a:p>
        </p:txBody>
      </p:sp>
      <p:pic>
        <p:nvPicPr>
          <p:cNvPr id="53" name="図 52" descr="スクリーンショット 2019-12-19 05.01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95" y="3318806"/>
            <a:ext cx="2504096" cy="667759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>
            <a:off x="2466893" y="3899985"/>
            <a:ext cx="2852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核子内にクォークがランダムに分布</a:t>
            </a:r>
            <a:endParaRPr kumimoji="1" lang="ja-JP" altLang="en-US" sz="1400" dirty="0"/>
          </a:p>
        </p:txBody>
      </p:sp>
      <p:pic>
        <p:nvPicPr>
          <p:cNvPr id="57" name="図 56" descr="pPb-ini-ex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51" y="4669968"/>
            <a:ext cx="1301699" cy="976274"/>
          </a:xfrm>
          <a:prstGeom prst="rect">
            <a:avLst/>
          </a:prstGeom>
        </p:spPr>
      </p:pic>
      <p:pic>
        <p:nvPicPr>
          <p:cNvPr id="59" name="図 58" descr="pPb-cen0to5-xy3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69" y="4667776"/>
            <a:ext cx="1334075" cy="1000556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5624457" y="4547052"/>
            <a:ext cx="1265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w/o substructure</a:t>
            </a:r>
            <a:endParaRPr kumimoji="1" lang="ja-JP" altLang="en-US" sz="12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212004" y="4535714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w/ substructure</a:t>
            </a:r>
            <a:endParaRPr kumimoji="1" lang="ja-JP" altLang="en-US" sz="12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499722" y="4308930"/>
            <a:ext cx="955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p+Pb</a:t>
            </a:r>
            <a:r>
              <a:rPr lang="en-US" altLang="ja-JP" sz="1400" dirty="0"/>
              <a:t> </a:t>
            </a:r>
            <a:r>
              <a:rPr lang="ja-JP" altLang="en-US" sz="1400" dirty="0" smtClean="0"/>
              <a:t>衝突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3273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/>
          <p:cNvSpPr/>
          <p:nvPr/>
        </p:nvSpPr>
        <p:spPr>
          <a:xfrm>
            <a:off x="385547" y="3541901"/>
            <a:ext cx="4433808" cy="14749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306172" y="1372057"/>
            <a:ext cx="4524523" cy="19406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eccentric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95" y="1187408"/>
            <a:ext cx="4023159" cy="301948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603" y="0"/>
            <a:ext cx="9154855" cy="1181366"/>
          </a:xfrm>
        </p:spPr>
        <p:txBody>
          <a:bodyPr/>
          <a:lstStyle/>
          <a:p>
            <a:r>
              <a:rPr lang="ja-JP" altLang="ja-JP" dirty="0"/>
              <a:t>E</a:t>
            </a:r>
            <a:r>
              <a:rPr kumimoji="1" lang="en-US" altLang="ja-JP" dirty="0" err="1" smtClean="0"/>
              <a:t>ccentricity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8735" y="3448757"/>
            <a:ext cx="2359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Pb+Pb</a:t>
            </a:r>
            <a:r>
              <a:rPr kumimoji="1" lang="ja-JP" altLang="en-US" dirty="0" smtClean="0"/>
              <a:t>：</a:t>
            </a:r>
            <a:endParaRPr kumimoji="1" lang="en-US" altLang="ja-JP" dirty="0" smtClean="0"/>
          </a:p>
          <a:p>
            <a:r>
              <a:rPr lang="ja-JP" altLang="en-US" dirty="0" smtClean="0"/>
              <a:t>セントラリティーに</a:t>
            </a:r>
            <a:r>
              <a:rPr lang="ja-JP" altLang="en-US" dirty="0" smtClean="0">
                <a:solidFill>
                  <a:srgbClr val="0000FF"/>
                </a:solidFill>
              </a:rPr>
              <a:t>比例</a:t>
            </a:r>
            <a:endParaRPr lang="en-US" altLang="ja-JP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19830" y="3176633"/>
            <a:ext cx="1582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solidFill>
                  <a:srgbClr val="3366FF"/>
                </a:solidFill>
              </a:rPr>
              <a:t>p+Pb</a:t>
            </a:r>
            <a:r>
              <a:rPr kumimoji="1" lang="en-US" altLang="ja-JP" sz="1200" dirty="0" smtClean="0">
                <a:solidFill>
                  <a:srgbClr val="3366FF"/>
                </a:solidFill>
              </a:rPr>
              <a:t>: w/</a:t>
            </a:r>
            <a:r>
              <a:rPr kumimoji="1" lang="ja-JP" altLang="en-US" sz="1200" dirty="0" smtClean="0">
                <a:solidFill>
                  <a:srgbClr val="3366FF"/>
                </a:solidFill>
              </a:rPr>
              <a:t> </a:t>
            </a:r>
            <a:r>
              <a:rPr kumimoji="1" lang="en-US" altLang="ja-JP" sz="1200" dirty="0" smtClean="0">
                <a:solidFill>
                  <a:srgbClr val="3366FF"/>
                </a:solidFill>
              </a:rPr>
              <a:t>substructure</a:t>
            </a:r>
            <a:endParaRPr kumimoji="1" lang="ja-JP" altLang="en-US" sz="1200" dirty="0">
              <a:solidFill>
                <a:srgbClr val="3366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19570" y="3576760"/>
            <a:ext cx="1659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solidFill>
                  <a:srgbClr val="008000"/>
                </a:solidFill>
              </a:rPr>
              <a:t>p+Pb</a:t>
            </a:r>
            <a:r>
              <a:rPr kumimoji="1" lang="en-US" altLang="ja-JP" sz="1200" dirty="0" smtClean="0">
                <a:solidFill>
                  <a:srgbClr val="008000"/>
                </a:solidFill>
              </a:rPr>
              <a:t>: w/o</a:t>
            </a:r>
            <a:r>
              <a:rPr kumimoji="1" lang="ja-JP" altLang="en-US" sz="1200" dirty="0" smtClean="0">
                <a:solidFill>
                  <a:srgbClr val="008000"/>
                </a:solidFill>
              </a:rPr>
              <a:t> </a:t>
            </a:r>
            <a:r>
              <a:rPr kumimoji="1" lang="en-US" altLang="ja-JP" sz="1200" dirty="0" smtClean="0">
                <a:solidFill>
                  <a:srgbClr val="008000"/>
                </a:solidFill>
              </a:rPr>
              <a:t>substructure</a:t>
            </a:r>
            <a:endParaRPr kumimoji="1" lang="ja-JP" altLang="en-US" sz="1200" dirty="0">
              <a:solidFill>
                <a:srgbClr val="008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35887" y="2346443"/>
            <a:ext cx="1685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solidFill>
                  <a:srgbClr val="FF0000"/>
                </a:solidFill>
              </a:rPr>
              <a:t>Pb+Pb</a:t>
            </a:r>
            <a:r>
              <a:rPr kumimoji="1" lang="ja-JP" altLang="en-US" sz="1200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w/ substructure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5" name="コンテンツ プレースホルダー 1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endParaRPr kumimoji="1" lang="ja-JP" altLang="en-US"/>
          </a:p>
        </p:txBody>
      </p:sp>
      <p:pic>
        <p:nvPicPr>
          <p:cNvPr id="17" name="図 16" descr="スクリーンショット 2019-12-19 05.4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4" y="1935779"/>
            <a:ext cx="2908300" cy="520700"/>
          </a:xfrm>
          <a:prstGeom prst="rect">
            <a:avLst/>
          </a:prstGeom>
        </p:spPr>
      </p:pic>
      <p:pic>
        <p:nvPicPr>
          <p:cNvPr id="18" name="図 17" descr="スクリーンショット 2019-12-19 05.50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64" y="2500382"/>
            <a:ext cx="2171700" cy="53340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06172" y="1372057"/>
            <a:ext cx="203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Eccentricity: ε</a:t>
            </a:r>
            <a:r>
              <a:rPr kumimoji="1" lang="en-US" altLang="ja-JP" sz="2400" baseline="-25000" dirty="0" smtClean="0"/>
              <a:t>2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44136" y="1981138"/>
            <a:ext cx="67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(n=2)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58553" y="2943358"/>
            <a:ext cx="209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</a:t>
            </a:r>
            <a:r>
              <a:rPr kumimoji="1" lang="en-US" altLang="ja-JP" baseline="-25000" dirty="0" smtClean="0"/>
              <a:t>0</a:t>
            </a:r>
            <a:r>
              <a:rPr kumimoji="1" lang="en-US" altLang="ja-JP" dirty="0" smtClean="0"/>
              <a:t>: </a:t>
            </a:r>
            <a:r>
              <a:rPr kumimoji="1" lang="ja-JP" altLang="en-US" sz="1400" dirty="0" smtClean="0"/>
              <a:t>初期エントロピー密度</a:t>
            </a:r>
            <a:endParaRPr kumimoji="1" lang="en-US" altLang="ja-JP" sz="14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5642" y="4116161"/>
            <a:ext cx="3849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p+Pb</a:t>
            </a:r>
            <a:r>
              <a:rPr kumimoji="1" lang="en-US" altLang="ja-JP" dirty="0" smtClean="0"/>
              <a:t>: </a:t>
            </a:r>
          </a:p>
          <a:p>
            <a:r>
              <a:rPr lang="en-US" altLang="ja-JP" dirty="0" smtClean="0"/>
              <a:t>Centrality </a:t>
            </a:r>
            <a:r>
              <a:rPr lang="ja-JP" altLang="en-US" dirty="0" smtClean="0"/>
              <a:t>に対して</a:t>
            </a:r>
            <a:r>
              <a:rPr lang="ja-JP" altLang="en-US" dirty="0" smtClean="0">
                <a:solidFill>
                  <a:srgbClr val="0000FF"/>
                </a:solidFill>
              </a:rPr>
              <a:t>一定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r>
              <a:rPr kumimoji="1" lang="en-US" altLang="ja-JP" dirty="0" err="1" smtClean="0">
                <a:solidFill>
                  <a:srgbClr val="0000FF"/>
                </a:solidFill>
              </a:rPr>
              <a:t>subnucleon</a:t>
            </a:r>
            <a:r>
              <a:rPr kumimoji="1" lang="en-US" altLang="ja-JP" dirty="0" smtClean="0">
                <a:solidFill>
                  <a:srgbClr val="0000FF"/>
                </a:solidFill>
              </a:rPr>
              <a:t> structure </a:t>
            </a:r>
            <a:r>
              <a:rPr kumimoji="1" lang="ja-JP" altLang="en-US" dirty="0" smtClean="0"/>
              <a:t>の寄与が</a:t>
            </a:r>
            <a:r>
              <a:rPr lang="ja-JP" altLang="en-US" dirty="0" smtClean="0"/>
              <a:t>支配的</a:t>
            </a:r>
            <a:endParaRPr kumimoji="1" lang="ja-JP" altLang="en-US" dirty="0"/>
          </a:p>
        </p:txBody>
      </p:sp>
      <p:sp>
        <p:nvSpPr>
          <p:cNvPr id="25" name="右矢印 24"/>
          <p:cNvSpPr/>
          <p:nvPr/>
        </p:nvSpPr>
        <p:spPr>
          <a:xfrm>
            <a:off x="4989440" y="4844297"/>
            <a:ext cx="487605" cy="3903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79100" y="4671782"/>
            <a:ext cx="266014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Pb+Pb</a:t>
            </a:r>
            <a:r>
              <a:rPr lang="en-US" altLang="en-US" dirty="0"/>
              <a:t> </a:t>
            </a:r>
            <a:r>
              <a:rPr lang="en-US" altLang="ja-JP" dirty="0" smtClean="0"/>
              <a:t>Collision: </a:t>
            </a:r>
            <a:r>
              <a:rPr lang="ja-JP" altLang="en-US" dirty="0" smtClean="0"/>
              <a:t>衝突幾何</a:t>
            </a:r>
            <a:endParaRPr lang="en-US" altLang="ja-JP" dirty="0" smtClean="0"/>
          </a:p>
          <a:p>
            <a:r>
              <a:rPr kumimoji="1" lang="en-US" altLang="ja-JP" dirty="0" err="1" smtClean="0"/>
              <a:t>p+Pb</a:t>
            </a:r>
            <a:r>
              <a:rPr kumimoji="1" lang="en-US" altLang="ja-JP" dirty="0" smtClean="0"/>
              <a:t> Collision: </a:t>
            </a:r>
            <a:r>
              <a:rPr kumimoji="1" lang="ja-JP" altLang="en-US" dirty="0" smtClean="0"/>
              <a:t>揺らぎ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932740" y="4234416"/>
            <a:ext cx="196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eccentricity</a:t>
            </a:r>
            <a:r>
              <a:rPr lang="ja-JP" altLang="en-US" dirty="0" smtClean="0"/>
              <a:t>の起源</a:t>
            </a:r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6570396" y="102054"/>
            <a:ext cx="1250413" cy="996888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6021347" y="0"/>
            <a:ext cx="1103061" cy="10336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136501" y="0"/>
            <a:ext cx="101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原子核</a:t>
            </a:r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608897" y="81203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原子核</a:t>
            </a:r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/>
        </p:nvSpPr>
        <p:spPr>
          <a:xfrm rot="921738">
            <a:off x="6576984" y="68037"/>
            <a:ext cx="544303" cy="996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左中かっこ 43"/>
          <p:cNvSpPr/>
          <p:nvPr/>
        </p:nvSpPr>
        <p:spPr>
          <a:xfrm>
            <a:off x="2291236" y="1406074"/>
            <a:ext cx="316879" cy="46166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608115" y="1341277"/>
            <a:ext cx="112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~ 1 (</a:t>
            </a:r>
            <a:r>
              <a:rPr kumimoji="1" lang="ja-JP" altLang="en-US" dirty="0" smtClean="0"/>
              <a:t>楕円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~ 0 (</a:t>
            </a:r>
            <a:r>
              <a:rPr lang="ja-JP" altLang="en-US" dirty="0" smtClean="0"/>
              <a:t>円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>
            <a:off x="5579100" y="2710089"/>
            <a:ext cx="442247" cy="4665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5715175" y="2898002"/>
            <a:ext cx="158755" cy="90424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7243612" y="2755154"/>
            <a:ext cx="442247" cy="4665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7515764" y="2937433"/>
            <a:ext cx="158755" cy="90424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77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141111" y="3175001"/>
            <a:ext cx="8847668" cy="2539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スクリーンショット 2018-07-30 17.0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62" y="4424238"/>
            <a:ext cx="4655988" cy="1248429"/>
          </a:xfrm>
          <a:prstGeom prst="rect">
            <a:avLst/>
          </a:prstGeom>
        </p:spPr>
      </p:pic>
      <p:sp>
        <p:nvSpPr>
          <p:cNvPr id="33" name="角丸四角形 32"/>
          <p:cNvSpPr/>
          <p:nvPr/>
        </p:nvSpPr>
        <p:spPr>
          <a:xfrm>
            <a:off x="141111" y="1181366"/>
            <a:ext cx="8847668" cy="19248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粘性の温度依存性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2975" y="1132052"/>
            <a:ext cx="4450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粘性係数とエントロピー密度の比</a:t>
            </a:r>
            <a:endParaRPr kumimoji="1" lang="ja-JP" altLang="en-US" sz="2400" dirty="0"/>
          </a:p>
        </p:txBody>
      </p:sp>
      <p:grpSp>
        <p:nvGrpSpPr>
          <p:cNvPr id="24" name="図形グループ 23"/>
          <p:cNvGrpSpPr/>
          <p:nvPr/>
        </p:nvGrpSpPr>
        <p:grpSpPr>
          <a:xfrm>
            <a:off x="656351" y="1625082"/>
            <a:ext cx="7594646" cy="1469003"/>
            <a:chOff x="656351" y="1625082"/>
            <a:chExt cx="7594646" cy="1469003"/>
          </a:xfrm>
        </p:grpSpPr>
        <p:pic>
          <p:nvPicPr>
            <p:cNvPr id="6" name="図 5" descr="スクリーンショット 2018-07-30 17.00.3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014" y="2222097"/>
              <a:ext cx="5600700" cy="596900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656351" y="1630766"/>
              <a:ext cx="1944759" cy="369332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solidFill>
                    <a:srgbClr val="FFFFFF"/>
                  </a:solidFill>
                </a:rPr>
                <a:t>ずり粘性係数</a:t>
              </a:r>
              <a:r>
                <a:rPr lang="en-US" altLang="ja-JP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:</a:t>
              </a:r>
              <a:r>
                <a:rPr lang="ja-JP" altLang="en-US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ja-JP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η</a:t>
              </a:r>
              <a:r>
                <a:rPr lang="en-US" altLang="ja-JP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/s</a:t>
              </a:r>
              <a:endParaRPr kumimoji="1" lang="ja-JP" alt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4" name="右矢印 13"/>
            <p:cNvSpPr/>
            <p:nvPr/>
          </p:nvSpPr>
          <p:spPr>
            <a:xfrm>
              <a:off x="2916312" y="1630766"/>
              <a:ext cx="610425" cy="3693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508594" y="1625082"/>
              <a:ext cx="4737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相転移点近傍で最小となるように</a:t>
              </a:r>
              <a:r>
                <a:rPr lang="ja-JP" altLang="en-US" dirty="0" smtClean="0"/>
                <a:t>パラメトライズ</a:t>
              </a:r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646309" y="1879509"/>
              <a:ext cx="2749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H</a:t>
              </a:r>
              <a:r>
                <a:rPr lang="en-US" altLang="ja-JP" sz="1200" dirty="0"/>
                <a:t>. </a:t>
              </a:r>
              <a:r>
                <a:rPr lang="en-US" altLang="ja-JP" sz="1200" dirty="0" err="1"/>
                <a:t>Niemi</a:t>
              </a:r>
              <a:r>
                <a:rPr lang="en-US" altLang="ja-JP" sz="1200" dirty="0"/>
                <a:t>, K. J. </a:t>
              </a:r>
              <a:r>
                <a:rPr lang="en-US" altLang="ja-JP" sz="1200" dirty="0" err="1"/>
                <a:t>Eskola</a:t>
              </a:r>
              <a:r>
                <a:rPr lang="en-US" altLang="ja-JP" sz="1200" dirty="0"/>
                <a:t>, and R. </a:t>
              </a:r>
              <a:r>
                <a:rPr lang="en-US" altLang="ja-JP" sz="1200" dirty="0" err="1"/>
                <a:t>Paatelainen</a:t>
              </a:r>
              <a:r>
                <a:rPr lang="en-US" altLang="ja-JP" sz="1200" dirty="0" smtClean="0"/>
                <a:t>,</a:t>
              </a:r>
            </a:p>
            <a:p>
              <a:r>
                <a:rPr lang="en-US" altLang="ja-JP" sz="1200" dirty="0" smtClean="0"/>
                <a:t>Phys</a:t>
              </a:r>
              <a:r>
                <a:rPr lang="en-US" altLang="ja-JP" sz="1200" dirty="0"/>
                <a:t>. Rev. C 93, 024907 (2016).</a:t>
              </a:r>
              <a:endParaRPr kumimoji="1" lang="ja-JP" altLang="en-US" sz="12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674863" y="2724753"/>
              <a:ext cx="2576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(</a:t>
              </a:r>
              <a:r>
                <a:rPr lang="en-US" altLang="ja-JP" dirty="0" err="1" smtClean="0">
                  <a:latin typeface="Times New Roman"/>
                  <a:cs typeface="Times New Roman"/>
                </a:rPr>
                <a:t>η</a:t>
              </a:r>
              <a:r>
                <a:rPr lang="en-US" altLang="ja-JP" dirty="0">
                  <a:latin typeface="Times New Roman"/>
                  <a:cs typeface="Times New Roman"/>
                </a:rPr>
                <a:t>/</a:t>
              </a:r>
              <a:r>
                <a:rPr lang="en-US" altLang="ja-JP" dirty="0" smtClean="0">
                  <a:latin typeface="Times New Roman"/>
                  <a:cs typeface="Times New Roman"/>
                </a:rPr>
                <a:t>s</a:t>
              </a:r>
              <a:r>
                <a:rPr lang="en-US" altLang="ja-JP" dirty="0" smtClean="0"/>
                <a:t>)</a:t>
              </a:r>
              <a:r>
                <a:rPr lang="en-US" altLang="ja-JP" baseline="-25000" dirty="0" smtClean="0"/>
                <a:t>min </a:t>
              </a:r>
              <a:r>
                <a:rPr lang="en-US" altLang="ja-JP" dirty="0" smtClean="0"/>
                <a:t>, c</a:t>
              </a:r>
              <a:r>
                <a:rPr lang="en-US" altLang="ja-JP" baseline="-25000" dirty="0" smtClean="0"/>
                <a:t>1 </a:t>
              </a:r>
              <a:r>
                <a:rPr lang="en-US" altLang="ja-JP" dirty="0" smtClean="0"/>
                <a:t>, c</a:t>
              </a:r>
              <a:r>
                <a:rPr lang="en-US" altLang="ja-JP" baseline="-25000" dirty="0" smtClean="0"/>
                <a:t>2</a:t>
              </a:r>
              <a:r>
                <a:rPr lang="ja-JP" altLang="en-US" dirty="0" smtClean="0"/>
                <a:t>：パラメータ</a:t>
              </a:r>
              <a:endParaRPr lang="ja-JP" altLang="en-US" baseline="-25000" dirty="0"/>
            </a:p>
          </p:txBody>
        </p:sp>
      </p:grpSp>
      <p:grpSp>
        <p:nvGrpSpPr>
          <p:cNvPr id="23" name="図形グループ 22"/>
          <p:cNvGrpSpPr/>
          <p:nvPr/>
        </p:nvGrpSpPr>
        <p:grpSpPr>
          <a:xfrm>
            <a:off x="324558" y="3203223"/>
            <a:ext cx="8449215" cy="1206639"/>
            <a:chOff x="359958" y="1515161"/>
            <a:chExt cx="8449215" cy="1206639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634582" y="1546457"/>
              <a:ext cx="1934619" cy="369332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FFFF"/>
                  </a:solidFill>
                </a:rPr>
                <a:t>体積粘性係数：</a:t>
              </a:r>
              <a:r>
                <a:rPr kumimoji="1" lang="en-US" altLang="ja-JP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ζ</a:t>
              </a:r>
              <a:r>
                <a:rPr kumimoji="1" lang="en-US" altLang="ja-JP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/s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263154" y="1515161"/>
              <a:ext cx="5025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/>
                <a:t>Boltzman</a:t>
              </a:r>
              <a:r>
                <a:rPr lang="ja-JP" altLang="en-US" dirty="0" smtClean="0"/>
                <a:t>方程式の解析から得られる</a:t>
              </a:r>
              <a:r>
                <a:rPr lang="ja-JP" altLang="en-US" dirty="0"/>
                <a:t>表式を</a:t>
              </a:r>
              <a:r>
                <a:rPr lang="ja-JP" altLang="en-US" dirty="0" smtClean="0"/>
                <a:t>用いる</a:t>
              </a:r>
              <a:endParaRPr lang="ja-JP" altLang="en-US" dirty="0"/>
            </a:p>
          </p:txBody>
        </p:sp>
        <p:pic>
          <p:nvPicPr>
            <p:cNvPr id="10" name="図 9" descr="スクリーンショット 2018-07-30 16.55.1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713" y="1891607"/>
              <a:ext cx="2026234" cy="830193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5092833" y="2117166"/>
              <a:ext cx="22220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err="1" smtClean="0">
                  <a:latin typeface="Times New Roman"/>
                  <a:cs typeface="Times New Roman"/>
                </a:rPr>
                <a:t>c</a:t>
              </a:r>
              <a:r>
                <a:rPr kumimoji="1" lang="en-US" altLang="ja-JP" sz="2400" baseline="-25000" dirty="0" err="1" smtClean="0">
                  <a:latin typeface="Times New Roman"/>
                  <a:cs typeface="Times New Roman"/>
                </a:rPr>
                <a:t>s</a:t>
              </a:r>
              <a:r>
                <a:rPr lang="ja-JP" altLang="ja-JP" dirty="0" smtClean="0"/>
                <a:t>:</a:t>
              </a:r>
              <a:r>
                <a:rPr lang="ja-JP" altLang="en-US" dirty="0" smtClean="0"/>
                <a:t>音速、</a:t>
              </a:r>
              <a:r>
                <a:rPr lang="en-US" altLang="ja-JP" dirty="0" smtClean="0">
                  <a:latin typeface="Times New Roman"/>
                  <a:cs typeface="Times New Roman"/>
                </a:rPr>
                <a:t>b</a:t>
              </a:r>
              <a:r>
                <a:rPr lang="en-US" altLang="ja-JP" dirty="0" smtClean="0"/>
                <a:t>:</a:t>
              </a:r>
              <a:r>
                <a:rPr lang="ja-JP" altLang="en-US" dirty="0" smtClean="0"/>
                <a:t>パラメータ</a:t>
              </a:r>
              <a:endParaRPr kumimoji="1" lang="ja-JP" altLang="en-US" dirty="0"/>
            </a:p>
          </p:txBody>
        </p:sp>
        <p:sp>
          <p:nvSpPr>
            <p:cNvPr id="12" name="右矢印 11"/>
            <p:cNvSpPr/>
            <p:nvPr/>
          </p:nvSpPr>
          <p:spPr>
            <a:xfrm>
              <a:off x="2658692" y="1546457"/>
              <a:ext cx="595609" cy="35617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59958" y="1950491"/>
              <a:ext cx="26455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G</a:t>
              </a:r>
              <a:r>
                <a:rPr lang="en-US" altLang="ja-JP" sz="1400" dirty="0"/>
                <a:t>. S. </a:t>
              </a:r>
              <a:r>
                <a:rPr lang="en-US" altLang="ja-JP" sz="1400" dirty="0" err="1"/>
                <a:t>Denicol</a:t>
              </a:r>
              <a:r>
                <a:rPr lang="en-US" altLang="ja-JP" sz="1400" dirty="0"/>
                <a:t>, S. </a:t>
              </a:r>
              <a:r>
                <a:rPr lang="en-US" altLang="ja-JP" sz="1400" dirty="0" err="1"/>
                <a:t>Jeon</a:t>
              </a:r>
              <a:r>
                <a:rPr lang="en-US" altLang="ja-JP" sz="1400" dirty="0"/>
                <a:t>, and C. Gale</a:t>
              </a:r>
              <a:r>
                <a:rPr lang="en-US" altLang="ja-JP" sz="1400" dirty="0" smtClean="0"/>
                <a:t>,</a:t>
              </a:r>
            </a:p>
            <a:p>
              <a:r>
                <a:rPr lang="en-US" altLang="ja-JP" sz="1400" dirty="0" smtClean="0"/>
                <a:t>Phys</a:t>
              </a:r>
              <a:r>
                <a:rPr lang="en-US" altLang="ja-JP" sz="1400" dirty="0"/>
                <a:t>. Rev. C 90, 024912 (2014).</a:t>
              </a:r>
              <a:endParaRPr kumimoji="1" lang="ja-JP" altLang="en-US" sz="1400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5594481" y="1840690"/>
              <a:ext cx="32146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超相対論的極限</a:t>
              </a:r>
              <a:r>
                <a:rPr lang="en-US" altLang="ja-JP" sz="1400" dirty="0" smtClean="0"/>
                <a:t> m/T&lt;&lt;1, </a:t>
              </a:r>
              <a:r>
                <a:rPr lang="ja-JP" altLang="en-US" sz="1400" dirty="0" smtClean="0"/>
                <a:t>緩和時間近似</a:t>
              </a:r>
              <a:endParaRPr kumimoji="1" lang="ja-JP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859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-1" y="0"/>
            <a:ext cx="9157656" cy="1181366"/>
          </a:xfrm>
        </p:spPr>
        <p:txBody>
          <a:bodyPr/>
          <a:lstStyle/>
          <a:p>
            <a:r>
              <a:rPr lang="ja-JP" altLang="en-US" dirty="0" smtClean="0"/>
              <a:t>横運動量分布</a:t>
            </a:r>
            <a:r>
              <a:rPr lang="ja-JP" altLang="en-US" dirty="0"/>
              <a:t>（</a:t>
            </a:r>
            <a:r>
              <a:rPr lang="en-US" altLang="ja-JP" dirty="0">
                <a:latin typeface="Times New Roman"/>
                <a:cs typeface="Times New Roman"/>
              </a:rPr>
              <a:t>π</a:t>
            </a:r>
            <a:r>
              <a:rPr lang="en-US" altLang="en-US" dirty="0">
                <a:latin typeface="Times New Roman"/>
                <a:cs typeface="Times New Roman"/>
              </a:rPr>
              <a:t>, </a:t>
            </a:r>
            <a:r>
              <a:rPr lang="en-US" altLang="ja-JP" dirty="0">
                <a:latin typeface="Times New Roman"/>
                <a:cs typeface="Times New Roman"/>
              </a:rPr>
              <a:t>K,</a:t>
            </a:r>
            <a:r>
              <a:rPr lang="en-US" altLang="en-US" dirty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Times New Roman"/>
                <a:cs typeface="Times New Roman"/>
              </a:rPr>
              <a:t>p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pic>
        <p:nvPicPr>
          <p:cNvPr id="6" name="図 5" descr="pt-pkp-f-pbpb-cen0to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7" y="1948760"/>
            <a:ext cx="4038021" cy="302851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05203" y="1560817"/>
            <a:ext cx="34547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kumimoji="1" lang="en-US" altLang="ja-JP" sz="2000" dirty="0" err="1" smtClean="0"/>
              <a:t>Pb+Pb</a:t>
            </a:r>
            <a:r>
              <a:rPr kumimoji="1" lang="ja-JP" altLang="en-US" sz="2000" dirty="0" smtClean="0"/>
              <a:t> 衝突系</a:t>
            </a:r>
            <a:r>
              <a:rPr kumimoji="1" lang="en-US" altLang="ja-JP" sz="2000" dirty="0" smtClean="0"/>
              <a:t> (√s=2.76 </a:t>
            </a:r>
            <a:r>
              <a:rPr kumimoji="1" lang="en-US" altLang="ja-JP" sz="2000" dirty="0" err="1" smtClean="0"/>
              <a:t>TeV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20865" y="1519963"/>
            <a:ext cx="337784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kumimoji="1" lang="en-US" altLang="ja-JP" sz="2000" dirty="0" err="1" smtClean="0"/>
              <a:t>p+Pb</a:t>
            </a:r>
            <a:r>
              <a:rPr kumimoji="1" lang="ja-JP" altLang="en-US" sz="2000" dirty="0" smtClean="0"/>
              <a:t> 衝突系</a:t>
            </a:r>
            <a:r>
              <a:rPr kumimoji="1" lang="en-US" altLang="ja-JP" sz="2000" dirty="0" smtClean="0"/>
              <a:t>(√s = 5.02 </a:t>
            </a:r>
            <a:r>
              <a:rPr kumimoji="1" lang="en-US" altLang="ja-JP" sz="2000" dirty="0" err="1" smtClean="0"/>
              <a:t>TeV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5462" y="1199953"/>
            <a:ext cx="6651130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赤線</a:t>
            </a:r>
            <a:r>
              <a:rPr kumimoji="1" lang="ja-JP" altLang="en-US" dirty="0" smtClean="0"/>
              <a:t>： </a:t>
            </a:r>
            <a:r>
              <a:rPr lang="ja-JP" altLang="en-US" dirty="0" smtClean="0"/>
              <a:t>流体</a:t>
            </a:r>
            <a:r>
              <a:rPr lang="en-US" altLang="ja-JP" dirty="0" smtClean="0"/>
              <a:t> + </a:t>
            </a:r>
            <a:r>
              <a:rPr lang="ja-JP" altLang="en-US" dirty="0" smtClean="0"/>
              <a:t>崩壊</a:t>
            </a:r>
            <a:r>
              <a:rPr lang="en-US" altLang="ja-JP" dirty="0" smtClean="0"/>
              <a:t>&amp;</a:t>
            </a:r>
            <a:r>
              <a:rPr lang="ja-JP" altLang="en-US" dirty="0" smtClean="0"/>
              <a:t>散乱　</a:t>
            </a:r>
            <a:r>
              <a:rPr lang="ja-JP" altLang="en-US" dirty="0" smtClean="0">
                <a:solidFill>
                  <a:srgbClr val="008000"/>
                </a:solidFill>
              </a:rPr>
              <a:t>緑破線</a:t>
            </a:r>
            <a:r>
              <a:rPr lang="ja-JP" altLang="en-US" dirty="0" smtClean="0"/>
              <a:t>：</a:t>
            </a:r>
            <a:r>
              <a:rPr lang="en-US" altLang="ja-JP" dirty="0" smtClean="0"/>
              <a:t> </a:t>
            </a:r>
            <a:r>
              <a:rPr lang="ja-JP" altLang="en-US" dirty="0" smtClean="0"/>
              <a:t>流体</a:t>
            </a:r>
            <a:r>
              <a:rPr lang="en-US" altLang="ja-JP" dirty="0" smtClean="0"/>
              <a:t> + </a:t>
            </a:r>
            <a:r>
              <a:rPr lang="ja-JP" altLang="en-US" dirty="0" smtClean="0"/>
              <a:t>崩壊　</a:t>
            </a:r>
            <a:r>
              <a:rPr lang="ja-JP" altLang="en-US" dirty="0" smtClean="0">
                <a:solidFill>
                  <a:srgbClr val="0000FF"/>
                </a:solidFill>
              </a:rPr>
              <a:t>青破線</a:t>
            </a:r>
            <a:r>
              <a:rPr lang="en-US" altLang="ja-JP" dirty="0" smtClean="0"/>
              <a:t>: </a:t>
            </a:r>
            <a:r>
              <a:rPr lang="ja-JP" altLang="en-US" dirty="0" smtClean="0"/>
              <a:t>流体のみ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96009" y="2165423"/>
            <a:ext cx="878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/>
                <a:cs typeface="Times New Roman"/>
              </a:rPr>
              <a:t>π</a:t>
            </a:r>
            <a:r>
              <a:rPr kumimoji="1" lang="ja-JP" altLang="en-US" sz="2400" dirty="0" smtClean="0">
                <a:latin typeface="Times New Roman"/>
                <a:cs typeface="Times New Roman"/>
              </a:rPr>
              <a:t> </a:t>
            </a:r>
            <a:r>
              <a:rPr kumimoji="1" lang="ja-JP" altLang="en-US" dirty="0" smtClean="0">
                <a:latin typeface="Times New Roman"/>
                <a:cs typeface="Times New Roman"/>
              </a:rPr>
              <a:t>*</a:t>
            </a:r>
            <a:r>
              <a:rPr kumimoji="1" lang="en-US" altLang="ja-JP" dirty="0" smtClean="0">
                <a:latin typeface="Times New Roman"/>
                <a:cs typeface="Times New Roman"/>
              </a:rPr>
              <a:t>100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43664" y="2206576"/>
            <a:ext cx="878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/>
                <a:cs typeface="Times New Roman"/>
              </a:rPr>
              <a:t>π</a:t>
            </a:r>
            <a:r>
              <a:rPr kumimoji="1" lang="ja-JP" altLang="en-US" sz="2400" dirty="0" smtClean="0">
                <a:latin typeface="Times New Roman"/>
                <a:cs typeface="Times New Roman"/>
              </a:rPr>
              <a:t> </a:t>
            </a:r>
            <a:r>
              <a:rPr kumimoji="1" lang="ja-JP" altLang="en-US" dirty="0" smtClean="0">
                <a:latin typeface="Times New Roman"/>
                <a:cs typeface="Times New Roman"/>
              </a:rPr>
              <a:t>*</a:t>
            </a:r>
            <a:r>
              <a:rPr kumimoji="1" lang="en-US" altLang="ja-JP" dirty="0" smtClean="0">
                <a:latin typeface="Times New Roman"/>
                <a:cs typeface="Times New Roman"/>
              </a:rPr>
              <a:t>100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11180" y="2530352"/>
            <a:ext cx="830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/>
                <a:cs typeface="Times New Roman"/>
              </a:rPr>
              <a:t>K</a:t>
            </a:r>
            <a:r>
              <a:rPr kumimoji="1" lang="ja-JP" altLang="en-US" sz="2400" dirty="0" smtClean="0">
                <a:latin typeface="Times New Roman"/>
                <a:cs typeface="Times New Roman"/>
              </a:rPr>
              <a:t> </a:t>
            </a:r>
            <a:r>
              <a:rPr kumimoji="1" lang="ja-JP" altLang="en-US" dirty="0" smtClean="0">
                <a:latin typeface="Times New Roman"/>
                <a:cs typeface="Times New Roman"/>
              </a:rPr>
              <a:t>*</a:t>
            </a:r>
            <a:r>
              <a:rPr kumimoji="1" lang="en-US" altLang="ja-JP" dirty="0" smtClean="0">
                <a:latin typeface="Times New Roman"/>
                <a:cs typeface="Times New Roman"/>
              </a:rPr>
              <a:t>10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47046" y="2804129"/>
            <a:ext cx="830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/>
                <a:cs typeface="Times New Roman"/>
              </a:rPr>
              <a:t>K</a:t>
            </a:r>
            <a:r>
              <a:rPr kumimoji="1" lang="ja-JP" altLang="en-US" sz="2400" dirty="0" smtClean="0">
                <a:latin typeface="Times New Roman"/>
                <a:cs typeface="Times New Roman"/>
              </a:rPr>
              <a:t> </a:t>
            </a:r>
            <a:r>
              <a:rPr kumimoji="1" lang="ja-JP" altLang="en-US" dirty="0" smtClean="0">
                <a:latin typeface="Times New Roman"/>
                <a:cs typeface="Times New Roman"/>
              </a:rPr>
              <a:t>*</a:t>
            </a:r>
            <a:r>
              <a:rPr kumimoji="1" lang="en-US" altLang="ja-JP" dirty="0" smtClean="0">
                <a:latin typeface="Times New Roman"/>
                <a:cs typeface="Times New Roman"/>
              </a:rPr>
              <a:t>10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98013" y="32806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/>
                <a:cs typeface="Times New Roman"/>
              </a:rPr>
              <a:t>p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00294" y="30243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/>
                <a:cs typeface="Times New Roman"/>
              </a:rPr>
              <a:t>p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pic>
        <p:nvPicPr>
          <p:cNvPr id="20" name="図 19" descr="pt-pkp-f-ppb-cen0to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44" y="1948761"/>
            <a:ext cx="4092449" cy="2989898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5456015" y="1915444"/>
            <a:ext cx="3054742" cy="338554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600" dirty="0"/>
              <a:t>ALICE</a:t>
            </a:r>
            <a:r>
              <a:rPr lang="ja-JP" altLang="en-US" sz="1600" dirty="0"/>
              <a:t> </a:t>
            </a:r>
            <a:r>
              <a:rPr lang="en-US" altLang="en-US" sz="1600" dirty="0"/>
              <a:t>collaboration</a:t>
            </a:r>
            <a:r>
              <a:rPr lang="en-US" altLang="ja-JP" sz="1600" dirty="0"/>
              <a:t>,</a:t>
            </a:r>
            <a:r>
              <a:rPr lang="ja-JP" altLang="en-US" sz="1600" dirty="0"/>
              <a:t> </a:t>
            </a:r>
            <a:r>
              <a:rPr lang="en-US" altLang="ja-JP" sz="1600" dirty="0"/>
              <a:t>PLB760(2016)</a:t>
            </a:r>
            <a:endParaRPr lang="ja-JP" altLang="en-US" sz="1600" dirty="0"/>
          </a:p>
        </p:txBody>
      </p:sp>
      <p:sp>
        <p:nvSpPr>
          <p:cNvPr id="34" name="正方形/長方形 33"/>
          <p:cNvSpPr/>
          <p:nvPr/>
        </p:nvSpPr>
        <p:spPr>
          <a:xfrm>
            <a:off x="7179147" y="2912818"/>
            <a:ext cx="1400627" cy="1360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415852" y="4267325"/>
            <a:ext cx="180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ジェット等の寄与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21123" y="4704937"/>
            <a:ext cx="8751114" cy="820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kumimoji="1" lang="ja-JP" altLang="en-US" sz="2000" dirty="0" smtClean="0"/>
              <a:t>小さい衝突系において</a:t>
            </a:r>
            <a:r>
              <a:rPr kumimoji="1" lang="en-US" altLang="ja-JP" sz="2000" dirty="0" err="1" smtClean="0"/>
              <a:t>Pb+Pb</a:t>
            </a:r>
            <a:r>
              <a:rPr kumimoji="1" lang="ja-JP" altLang="en-US" sz="2000" dirty="0" smtClean="0"/>
              <a:t>衝突系と同じ傾向を持つが散乱の寄与は小さい</a:t>
            </a:r>
            <a:endParaRPr kumimoji="1" lang="en-US" altLang="ja-JP" sz="2000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kumimoji="1" lang="ja-JP" altLang="en-US" sz="2000" dirty="0" smtClean="0"/>
              <a:t>高横運動量領域において流体を適用できる領域が異なる</a:t>
            </a:r>
            <a:endParaRPr kumimoji="1"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923864" y="1915275"/>
            <a:ext cx="3109044" cy="338554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600" dirty="0"/>
              <a:t>ALICE</a:t>
            </a:r>
            <a:r>
              <a:rPr lang="ja-JP" altLang="en-US" sz="1600" dirty="0"/>
              <a:t> </a:t>
            </a:r>
            <a:r>
              <a:rPr lang="en-US" altLang="en-US" sz="1600" dirty="0"/>
              <a:t>collaboration</a:t>
            </a:r>
            <a:r>
              <a:rPr lang="en-US" altLang="ja-JP" sz="1600" dirty="0"/>
              <a:t>,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PRC88.044910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4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横運動量分布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ja-JP" dirty="0"/>
              <a:t>　</a:t>
            </a:r>
            <a:r>
              <a:rPr lang="ja-JP" altLang="en-US" dirty="0"/>
              <a:t>　　（マルチ）ストレンジバリオン</a:t>
            </a:r>
            <a:endParaRPr kumimoji="1" lang="ja-JP" altLang="en-US" dirty="0"/>
          </a:p>
        </p:txBody>
      </p:sp>
      <p:pic>
        <p:nvPicPr>
          <p:cNvPr id="5" name="図 4" descr="pt-strange-pbpb-cen0to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2" y="1618231"/>
            <a:ext cx="3987521" cy="299064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11622" y="1550442"/>
            <a:ext cx="31470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kumimoji="1" lang="en-US" altLang="ja-JP" dirty="0" err="1" smtClean="0"/>
              <a:t>Pb+Pb</a:t>
            </a:r>
            <a:r>
              <a:rPr kumimoji="1" lang="ja-JP" altLang="en-US" dirty="0" smtClean="0"/>
              <a:t> 衝突系</a:t>
            </a:r>
            <a:r>
              <a:rPr kumimoji="1" lang="en-US" altLang="ja-JP" dirty="0" smtClean="0"/>
              <a:t> (√s=2.76 </a:t>
            </a:r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1622" y="4515756"/>
            <a:ext cx="3054742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ALICE collaboration, PLB728(2014)</a:t>
            </a:r>
            <a:endParaRPr kumimoji="1" lang="ja-JP" altLang="en-US" sz="1600" dirty="0"/>
          </a:p>
        </p:txBody>
      </p:sp>
      <p:sp>
        <p:nvSpPr>
          <p:cNvPr id="9" name="正方形/長方形 8"/>
          <p:cNvSpPr/>
          <p:nvPr/>
        </p:nvSpPr>
        <p:spPr>
          <a:xfrm>
            <a:off x="4653950" y="1554399"/>
            <a:ext cx="3958335" cy="338554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600" dirty="0"/>
              <a:t>ALICE</a:t>
            </a:r>
            <a:r>
              <a:rPr lang="ja-JP" altLang="en-US" sz="1600" dirty="0"/>
              <a:t> </a:t>
            </a:r>
            <a:r>
              <a:rPr lang="en-US" altLang="en-US" sz="1600" dirty="0"/>
              <a:t>collaboration</a:t>
            </a:r>
            <a:r>
              <a:rPr lang="en-US" altLang="ja-JP" sz="1600" dirty="0"/>
              <a:t>,</a:t>
            </a:r>
            <a:r>
              <a:rPr lang="ja-JP" altLang="en-US" sz="1600" dirty="0"/>
              <a:t> </a:t>
            </a:r>
            <a:r>
              <a:rPr lang="en-US" altLang="ja-JP" sz="1600" dirty="0"/>
              <a:t>PLB728(2014),758(2016)</a:t>
            </a:r>
            <a:r>
              <a:rPr lang="ja-JP" altLang="en-US" sz="1600" dirty="0"/>
              <a:t> 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1616" y="1205811"/>
            <a:ext cx="6651130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赤線</a:t>
            </a:r>
            <a:r>
              <a:rPr kumimoji="1" lang="ja-JP" altLang="en-US" dirty="0" smtClean="0"/>
              <a:t>： </a:t>
            </a:r>
            <a:r>
              <a:rPr lang="ja-JP" altLang="en-US" dirty="0" smtClean="0"/>
              <a:t>流体</a:t>
            </a:r>
            <a:r>
              <a:rPr lang="en-US" altLang="ja-JP" dirty="0" smtClean="0"/>
              <a:t> + </a:t>
            </a:r>
            <a:r>
              <a:rPr lang="ja-JP" altLang="en-US" dirty="0" smtClean="0"/>
              <a:t>崩壊</a:t>
            </a:r>
            <a:r>
              <a:rPr lang="en-US" altLang="ja-JP" dirty="0" smtClean="0"/>
              <a:t>&amp;</a:t>
            </a:r>
            <a:r>
              <a:rPr lang="ja-JP" altLang="en-US" dirty="0" smtClean="0"/>
              <a:t>散乱　</a:t>
            </a:r>
            <a:r>
              <a:rPr lang="ja-JP" altLang="en-US" dirty="0" smtClean="0">
                <a:solidFill>
                  <a:srgbClr val="008000"/>
                </a:solidFill>
              </a:rPr>
              <a:t>緑破線</a:t>
            </a:r>
            <a:r>
              <a:rPr lang="ja-JP" altLang="en-US" dirty="0" smtClean="0"/>
              <a:t>：</a:t>
            </a:r>
            <a:r>
              <a:rPr lang="en-US" altLang="ja-JP" dirty="0" smtClean="0"/>
              <a:t> </a:t>
            </a:r>
            <a:r>
              <a:rPr lang="ja-JP" altLang="en-US" dirty="0" smtClean="0"/>
              <a:t>流体</a:t>
            </a:r>
            <a:r>
              <a:rPr lang="en-US" altLang="ja-JP" dirty="0" smtClean="0"/>
              <a:t> + </a:t>
            </a:r>
            <a:r>
              <a:rPr lang="ja-JP" altLang="en-US" dirty="0" smtClean="0"/>
              <a:t>崩壊　</a:t>
            </a:r>
            <a:r>
              <a:rPr lang="ja-JP" altLang="en-US" dirty="0" smtClean="0">
                <a:solidFill>
                  <a:srgbClr val="0000FF"/>
                </a:solidFill>
              </a:rPr>
              <a:t>青破線</a:t>
            </a:r>
            <a:r>
              <a:rPr lang="en-US" altLang="ja-JP" dirty="0" smtClean="0"/>
              <a:t>: </a:t>
            </a:r>
            <a:r>
              <a:rPr lang="ja-JP" altLang="en-US" dirty="0" smtClean="0"/>
              <a:t>流体のみ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11" name="図 10" descr="pt-strange-f-mx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81" y="1645531"/>
            <a:ext cx="4215102" cy="293768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875756" y="3416154"/>
            <a:ext cx="35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Times New Roman"/>
                <a:cs typeface="Times New Roman"/>
              </a:rPr>
              <a:t>Ω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75756" y="2078579"/>
            <a:ext cx="35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Times New Roman"/>
                <a:cs typeface="Times New Roman"/>
              </a:rPr>
              <a:t>Λ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72459" y="2548999"/>
            <a:ext cx="31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Times New Roman"/>
                <a:cs typeface="Times New Roman"/>
              </a:rPr>
              <a:t>Σ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35963" y="2873945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Times New Roman"/>
                <a:cs typeface="Times New Roman"/>
              </a:rPr>
              <a:t>Ξ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34100" y="185211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0to5%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95157" y="1554209"/>
            <a:ext cx="308289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kumimoji="1" lang="en-US" altLang="ja-JP" dirty="0" err="1" smtClean="0"/>
              <a:t>p+Pb</a:t>
            </a:r>
            <a:r>
              <a:rPr kumimoji="1" lang="ja-JP" altLang="en-US" dirty="0" smtClean="0"/>
              <a:t> 衝突系</a:t>
            </a:r>
            <a:r>
              <a:rPr kumimoji="1" lang="en-US" altLang="ja-JP" dirty="0" smtClean="0"/>
              <a:t>(√s = 5.02 </a:t>
            </a:r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216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 descr="meanpt-pbpb-lin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2" y="1933036"/>
            <a:ext cx="4155471" cy="2415647"/>
          </a:xfrm>
          <a:prstGeom prst="rect">
            <a:avLst/>
          </a:prstGeom>
        </p:spPr>
      </p:pic>
      <p:pic>
        <p:nvPicPr>
          <p:cNvPr id="32" name="図 31" descr="meanpt-ppb-line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84" y="1933036"/>
            <a:ext cx="4160492" cy="2415647"/>
          </a:xfrm>
          <a:prstGeom prst="rect">
            <a:avLst/>
          </a:prstGeom>
        </p:spPr>
      </p:pic>
      <p:sp>
        <p:nvSpPr>
          <p:cNvPr id="2" name="コンテンツ プレースホルダー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平均横運動量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69062" y="1641379"/>
            <a:ext cx="31470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kumimoji="1" lang="en-US" altLang="ja-JP" dirty="0" err="1" smtClean="0"/>
              <a:t>Pb+Pb</a:t>
            </a:r>
            <a:r>
              <a:rPr kumimoji="1" lang="ja-JP" altLang="en-US" dirty="0" smtClean="0"/>
              <a:t> 衝突系</a:t>
            </a:r>
            <a:r>
              <a:rPr kumimoji="1" lang="en-US" altLang="ja-JP" dirty="0" smtClean="0"/>
              <a:t> (√s=2.76 </a:t>
            </a:r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09816" y="1643177"/>
            <a:ext cx="308289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kumimoji="1" lang="en-US" altLang="ja-JP" dirty="0" err="1" smtClean="0"/>
              <a:t>p+Pb</a:t>
            </a:r>
            <a:r>
              <a:rPr kumimoji="1" lang="ja-JP" altLang="en-US" dirty="0" smtClean="0"/>
              <a:t> 衝突系</a:t>
            </a:r>
            <a:r>
              <a:rPr kumimoji="1" lang="en-US" altLang="ja-JP" dirty="0" smtClean="0"/>
              <a:t>(√s = 5.02 </a:t>
            </a:r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34327" y="4691642"/>
            <a:ext cx="3154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ALICE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collaboration,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PRC88</a:t>
            </a:r>
            <a:r>
              <a:rPr lang="en-US" altLang="ja-JP" sz="1600" dirty="0"/>
              <a:t>, 044910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38122" y="1194194"/>
            <a:ext cx="6651130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赤線</a:t>
            </a:r>
            <a:r>
              <a:rPr kumimoji="1" lang="ja-JP" altLang="en-US" dirty="0" smtClean="0"/>
              <a:t>： </a:t>
            </a:r>
            <a:r>
              <a:rPr lang="ja-JP" altLang="en-US" dirty="0" smtClean="0"/>
              <a:t>流体</a:t>
            </a:r>
            <a:r>
              <a:rPr lang="en-US" altLang="ja-JP" dirty="0" smtClean="0"/>
              <a:t> + </a:t>
            </a:r>
            <a:r>
              <a:rPr lang="ja-JP" altLang="en-US" dirty="0" smtClean="0"/>
              <a:t>崩壊</a:t>
            </a:r>
            <a:r>
              <a:rPr lang="en-US" altLang="ja-JP" dirty="0" smtClean="0"/>
              <a:t>&amp;</a:t>
            </a:r>
            <a:r>
              <a:rPr lang="ja-JP" altLang="en-US" dirty="0" smtClean="0"/>
              <a:t>散乱　</a:t>
            </a:r>
            <a:r>
              <a:rPr lang="ja-JP" altLang="en-US" dirty="0" smtClean="0">
                <a:solidFill>
                  <a:srgbClr val="008000"/>
                </a:solidFill>
              </a:rPr>
              <a:t>緑破線</a:t>
            </a:r>
            <a:r>
              <a:rPr lang="ja-JP" altLang="en-US" dirty="0" smtClean="0"/>
              <a:t>：</a:t>
            </a:r>
            <a:r>
              <a:rPr lang="en-US" altLang="ja-JP" dirty="0" smtClean="0"/>
              <a:t> </a:t>
            </a:r>
            <a:r>
              <a:rPr lang="ja-JP" altLang="en-US" dirty="0" smtClean="0"/>
              <a:t>流体</a:t>
            </a:r>
            <a:r>
              <a:rPr lang="en-US" altLang="ja-JP" dirty="0" smtClean="0"/>
              <a:t> + </a:t>
            </a:r>
            <a:r>
              <a:rPr lang="ja-JP" altLang="en-US" dirty="0" smtClean="0"/>
              <a:t>崩壊　</a:t>
            </a:r>
            <a:r>
              <a:rPr lang="ja-JP" altLang="en-US" dirty="0" smtClean="0">
                <a:solidFill>
                  <a:srgbClr val="0000FF"/>
                </a:solidFill>
              </a:rPr>
              <a:t>青破線</a:t>
            </a:r>
            <a:r>
              <a:rPr lang="en-US" altLang="ja-JP" dirty="0" smtClean="0"/>
              <a:t>: </a:t>
            </a:r>
            <a:r>
              <a:rPr lang="ja-JP" altLang="en-US" dirty="0" smtClean="0"/>
              <a:t>流体のみ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81428" y="3517855"/>
            <a:ext cx="340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/>
                <a:cs typeface="Times New Roman"/>
              </a:rPr>
              <a:t>π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87040" y="3282557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/>
                <a:cs typeface="Times New Roman"/>
              </a:rPr>
              <a:t>K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36642" y="281770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/>
                <a:cs typeface="Times New Roman"/>
              </a:rPr>
              <a:t>p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19818" y="1933036"/>
            <a:ext cx="363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latin typeface="Times New Roman"/>
                <a:cs typeface="Times New Roman"/>
              </a:rPr>
              <a:t>Σ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75196" y="2662637"/>
            <a:ext cx="407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Times New Roman"/>
                <a:cs typeface="Times New Roman"/>
              </a:rPr>
              <a:t>Λ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95859" y="2484254"/>
            <a:ext cx="3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Times New Roman"/>
                <a:cs typeface="Times New Roman"/>
              </a:rPr>
              <a:t>Ξ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86570" y="2253422"/>
            <a:ext cx="413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Times New Roman"/>
                <a:cs typeface="Times New Roman"/>
              </a:rPr>
              <a:t>Ω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330890" y="2484254"/>
            <a:ext cx="413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Times New Roman"/>
                <a:cs typeface="Times New Roman"/>
              </a:rPr>
              <a:t>Ω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412081" y="2847447"/>
            <a:ext cx="3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Times New Roman"/>
                <a:cs typeface="Times New Roman"/>
              </a:rPr>
              <a:t>Ξ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41862" y="2189524"/>
            <a:ext cx="363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latin typeface="Times New Roman"/>
                <a:cs typeface="Times New Roman"/>
              </a:rPr>
              <a:t>Σ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148671" y="2343216"/>
            <a:ext cx="407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Times New Roman"/>
                <a:cs typeface="Times New Roman"/>
              </a:rPr>
              <a:t>Λ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908717" y="29597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/>
                <a:cs typeface="Times New Roman"/>
              </a:rPr>
              <a:t>p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36060" y="3306055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/>
                <a:cs typeface="Times New Roman"/>
              </a:rPr>
              <a:t>K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59813" y="3501233"/>
            <a:ext cx="340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/>
                <a:cs typeface="Times New Roman"/>
              </a:rPr>
              <a:t>π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736642" y="4294852"/>
            <a:ext cx="636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kumimoji="1" lang="en-US" altLang="ja-JP" sz="2000" dirty="0" err="1" smtClean="0"/>
              <a:t>Pb+Pb</a:t>
            </a:r>
            <a:r>
              <a:rPr lang="ja-JP" altLang="en-US" sz="2000" dirty="0" smtClean="0"/>
              <a:t>と比べて</a:t>
            </a:r>
            <a:r>
              <a:rPr lang="en-US" altLang="ja-JP" sz="2000" dirty="0" err="1" smtClean="0"/>
              <a:t>p+Pb</a:t>
            </a:r>
            <a:r>
              <a:rPr lang="ja-JP" altLang="en-US" sz="2000" dirty="0" smtClean="0"/>
              <a:t>は散乱の寄与がほとんど現れない</a:t>
            </a:r>
            <a:endParaRPr kumimoji="1" lang="ja-JP" altLang="en-US" sz="2000" dirty="0"/>
          </a:p>
        </p:txBody>
      </p:sp>
      <p:graphicFrame>
        <p:nvGraphicFramePr>
          <p:cNvPr id="33" name="コンテンツ プレースホルダー 1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89636494"/>
              </p:ext>
            </p:extLst>
          </p:nvPr>
        </p:nvGraphicFramePr>
        <p:xfrm>
          <a:off x="6690339" y="4720809"/>
          <a:ext cx="2394254" cy="91722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97127"/>
                <a:gridCol w="1197127"/>
              </a:tblGrid>
              <a:tr h="305741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system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 &lt;</a:t>
                      </a:r>
                      <a:r>
                        <a:rPr kumimoji="1" lang="en-US" altLang="ja-JP" sz="1400" dirty="0" smtClean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kumimoji="1" lang="en-US" altLang="ja-JP" sz="1400" baseline="-25000" dirty="0" smtClean="0"/>
                        <a:t>T</a:t>
                      </a:r>
                      <a:r>
                        <a:rPr kumimoji="1" lang="en-US" altLang="ja-JP" sz="1400" dirty="0" smtClean="0"/>
                        <a:t>&gt;</a:t>
                      </a:r>
                      <a:endParaRPr kumimoji="1" lang="ja-JP" altLang="en-US" sz="1400" dirty="0" smtClean="0"/>
                    </a:p>
                  </a:txBody>
                  <a:tcPr/>
                </a:tc>
              </a:tr>
              <a:tr h="305741"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Pb-Pb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0.99±0.07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05741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p-</a:t>
                      </a:r>
                      <a:r>
                        <a:rPr kumimoji="1" lang="en-US" altLang="ja-JP" sz="1400" dirty="0" err="1" smtClean="0"/>
                        <a:t>Pb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0.78 ± 0.02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テキスト ボックス 33"/>
          <p:cNvSpPr txBox="1"/>
          <p:nvPr/>
        </p:nvSpPr>
        <p:spPr>
          <a:xfrm>
            <a:off x="5699870" y="4710815"/>
            <a:ext cx="969474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linear fit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203308" y="3729653"/>
            <a:ext cx="1586116" cy="3693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&lt;P</a:t>
            </a:r>
            <a:r>
              <a:rPr kumimoji="1" lang="en-US" altLang="ja-JP" baseline="-25000" dirty="0" smtClean="0"/>
              <a:t>T</a:t>
            </a:r>
            <a:r>
              <a:rPr kumimoji="1" lang="en-US" altLang="ja-JP" dirty="0" smtClean="0"/>
              <a:t>&gt; 〜 m</a:t>
            </a:r>
            <a:r>
              <a:rPr kumimoji="1" lang="en-US" altLang="ja-JP" baseline="-25000" dirty="0" smtClean="0"/>
              <a:t>i</a:t>
            </a:r>
            <a:r>
              <a:rPr kumimoji="1" lang="en-US" altLang="ja-JP" dirty="0" smtClean="0"/>
              <a:t>&lt;</a:t>
            </a:r>
            <a:r>
              <a:rPr kumimoji="1" lang="en-US" altLang="ja-JP" dirty="0" smtClean="0">
                <a:latin typeface="Times New Roman"/>
                <a:cs typeface="Times New Roman"/>
              </a:rPr>
              <a:t>β</a:t>
            </a:r>
            <a:r>
              <a:rPr kumimoji="1" lang="en-US" altLang="ja-JP" baseline="-25000" dirty="0" smtClean="0"/>
              <a:t>T</a:t>
            </a:r>
            <a:r>
              <a:rPr kumimoji="1" lang="en-US" altLang="ja-JP" dirty="0" smtClean="0"/>
              <a:t>&gt;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983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 descr="pt-v2-pioncen-30to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2" y="1384692"/>
            <a:ext cx="3100060" cy="2048524"/>
          </a:xfrm>
          <a:prstGeom prst="rect">
            <a:avLst/>
          </a:prstGeom>
        </p:spPr>
      </p:pic>
      <p:pic>
        <p:nvPicPr>
          <p:cNvPr id="28" name="図 27" descr="pt-v2-kaon-cen30to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83" y="1384692"/>
            <a:ext cx="2921972" cy="2041592"/>
          </a:xfrm>
          <a:prstGeom prst="rect">
            <a:avLst/>
          </a:prstGeom>
        </p:spPr>
      </p:pic>
      <p:pic>
        <p:nvPicPr>
          <p:cNvPr id="29" name="図 28" descr="pt-v2-proton-cen30to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40" y="1384692"/>
            <a:ext cx="2935914" cy="2041591"/>
          </a:xfrm>
          <a:prstGeom prst="rect">
            <a:avLst/>
          </a:prstGeom>
        </p:spPr>
      </p:pic>
      <p:sp>
        <p:nvSpPr>
          <p:cNvPr id="2" name="コンテンツ プレースホルダー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楕円フロー</a:t>
            </a:r>
            <a:r>
              <a:rPr lang="en-US" altLang="ja-JP" dirty="0" smtClean="0"/>
              <a:t>(π</a:t>
            </a:r>
            <a:r>
              <a:rPr lang="ja-JP" altLang="en-US" dirty="0"/>
              <a:t>、</a:t>
            </a:r>
            <a:r>
              <a:rPr lang="en-US" altLang="ja-JP" dirty="0"/>
              <a:t>K</a:t>
            </a:r>
            <a:r>
              <a:rPr lang="ja-JP" altLang="en-US" dirty="0"/>
              <a:t>、</a:t>
            </a:r>
            <a:r>
              <a:rPr lang="en-US" altLang="ja-JP" dirty="0" smtClean="0"/>
              <a:t>p)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5253" y="1205660"/>
            <a:ext cx="40446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kumimoji="1" lang="en-US" altLang="ja-JP" dirty="0" err="1" smtClean="0"/>
              <a:t>Pb+Pb</a:t>
            </a:r>
            <a:r>
              <a:rPr kumimoji="1" lang="ja-JP" altLang="en-US" dirty="0" smtClean="0"/>
              <a:t> 衝突系</a:t>
            </a:r>
            <a:r>
              <a:rPr kumimoji="1" lang="en-US" altLang="ja-JP" dirty="0" smtClean="0"/>
              <a:t> (√s=2.76 </a:t>
            </a:r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) 20to30%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9873" y="3380016"/>
            <a:ext cx="386516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kumimoji="1" lang="en-US" altLang="ja-JP" dirty="0" err="1" smtClean="0"/>
              <a:t>p+Pb</a:t>
            </a:r>
            <a:r>
              <a:rPr kumimoji="1" lang="ja-JP" altLang="en-US" dirty="0" smtClean="0"/>
              <a:t> 衝突系</a:t>
            </a:r>
            <a:r>
              <a:rPr kumimoji="1" lang="en-US" altLang="ja-JP" dirty="0" smtClean="0"/>
              <a:t>(√s = 5.02 </a:t>
            </a:r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) 0to20%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46744" y="3412861"/>
            <a:ext cx="2266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ALICE PLB 726(2013)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01108" y="1260507"/>
            <a:ext cx="1910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ALICE JHEP06</a:t>
            </a:r>
            <a:r>
              <a:rPr lang="en-US" altLang="ja-JP" sz="1400" dirty="0"/>
              <a:t>(2015)190</a:t>
            </a:r>
            <a:endParaRPr kumimoji="1"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46744" y="1549536"/>
            <a:ext cx="72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     </a:t>
            </a:r>
            <a:endParaRPr kumimoji="1" lang="ja-JP" altLang="en-US" dirty="0"/>
          </a:p>
        </p:txBody>
      </p:sp>
      <p:pic>
        <p:nvPicPr>
          <p:cNvPr id="18" name="図 17" descr="v2-pion-ppb-cen0to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1" y="3699713"/>
            <a:ext cx="3072750" cy="2034730"/>
          </a:xfrm>
          <a:prstGeom prst="rect">
            <a:avLst/>
          </a:prstGeom>
        </p:spPr>
      </p:pic>
      <p:pic>
        <p:nvPicPr>
          <p:cNvPr id="19" name="図 18" descr="v2-kaon-ppb-cen0to2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95" y="3699713"/>
            <a:ext cx="2935628" cy="2007452"/>
          </a:xfrm>
          <a:prstGeom prst="rect">
            <a:avLst/>
          </a:prstGeom>
        </p:spPr>
      </p:pic>
      <p:pic>
        <p:nvPicPr>
          <p:cNvPr id="20" name="図 19" descr="v2-proton-ppb-cen0to2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47" y="3686057"/>
            <a:ext cx="3013976" cy="2021108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694971" y="3909450"/>
            <a:ext cx="31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π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12815" y="389579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K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611707" y="38957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p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3423" y="1624530"/>
            <a:ext cx="31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π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647122" y="161087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K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71672" y="16108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p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565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楕円フロー</a:t>
            </a:r>
            <a:r>
              <a:rPr kumimoji="1" lang="en-US" altLang="ja-JP" dirty="0" smtClean="0"/>
              <a:t>(Hyperons)</a:t>
            </a:r>
            <a:endParaRPr kumimoji="1" lang="ja-JP" altLang="en-US" dirty="0"/>
          </a:p>
        </p:txBody>
      </p:sp>
      <p:pic>
        <p:nvPicPr>
          <p:cNvPr id="5" name="図 4" descr="pt-v2-lamb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" y="1430968"/>
            <a:ext cx="3017845" cy="1987313"/>
          </a:xfrm>
          <a:prstGeom prst="rect">
            <a:avLst/>
          </a:prstGeom>
        </p:spPr>
      </p:pic>
      <p:pic>
        <p:nvPicPr>
          <p:cNvPr id="6" name="図 5" descr="pt-v2-xs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00" y="1430968"/>
            <a:ext cx="2990531" cy="1987313"/>
          </a:xfrm>
          <a:prstGeom prst="rect">
            <a:avLst/>
          </a:prstGeom>
        </p:spPr>
      </p:pic>
      <p:pic>
        <p:nvPicPr>
          <p:cNvPr id="7" name="図 6" descr="pt-v2-omeg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86" y="1430968"/>
            <a:ext cx="3121969" cy="198731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22111" y="1597116"/>
            <a:ext cx="35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Times New Roman"/>
                <a:cs typeface="Times New Roman"/>
              </a:rPr>
              <a:t>Λ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99556" y="1597116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Times New Roman"/>
                <a:cs typeface="Times New Roman"/>
              </a:rPr>
              <a:t>Ξ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19333" y="1597116"/>
            <a:ext cx="45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Times New Roman"/>
                <a:cs typeface="Times New Roman"/>
              </a:rPr>
              <a:t>Ω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0410" y="1116883"/>
            <a:ext cx="290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Pb-Pb</a:t>
            </a:r>
            <a:r>
              <a:rPr kumimoji="1" lang="en-US" altLang="ja-JP" dirty="0" smtClean="0"/>
              <a:t> collision(√s=2.76 </a:t>
            </a:r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31500" y="111688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30to40%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6192" y="3656061"/>
            <a:ext cx="271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p-</a:t>
            </a:r>
            <a:r>
              <a:rPr kumimoji="1" lang="en-US" altLang="ja-JP" dirty="0" err="1" smtClean="0"/>
              <a:t>Pb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collision(√s=5.02 </a:t>
            </a:r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) 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04211" y="4061496"/>
            <a:ext cx="209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もう少し統計が必要</a:t>
            </a:r>
            <a:endParaRPr kumimoji="1" lang="ja-JP" altLang="en-US" dirty="0"/>
          </a:p>
        </p:txBody>
      </p:sp>
      <p:pic>
        <p:nvPicPr>
          <p:cNvPr id="15" name="図 14" descr="v2-lambda-ppb-cen0to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93" y="3480847"/>
            <a:ext cx="3000517" cy="1899961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049727" y="3692164"/>
            <a:ext cx="35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Times New Roman"/>
                <a:cs typeface="Times New Roman"/>
              </a:rPr>
              <a:t>Λ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964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-1" y="0"/>
            <a:ext cx="9154763" cy="1181366"/>
          </a:xfrm>
        </p:spPr>
        <p:txBody>
          <a:bodyPr/>
          <a:lstStyle/>
          <a:p>
            <a:r>
              <a:rPr kumimoji="1" lang="ja-JP" altLang="en-US" dirty="0" smtClean="0"/>
              <a:t>小さい衝突系における</a:t>
            </a:r>
            <a:r>
              <a:rPr kumimoji="1" lang="en-US" altLang="ja-JP" dirty="0" smtClean="0"/>
              <a:t>QGP</a:t>
            </a:r>
            <a:r>
              <a:rPr kumimoji="1" lang="ja-JP" altLang="en-US" dirty="0" smtClean="0"/>
              <a:t>生成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2057" y="1412263"/>
            <a:ext cx="584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ja-JP" altLang="en-US" sz="2000" dirty="0" smtClean="0"/>
              <a:t>小さい衝突系においても有限の楕円フローを観測</a:t>
            </a:r>
            <a:endParaRPr kumimoji="1" lang="en-US" altLang="ja-JP" sz="2000" dirty="0" smtClean="0"/>
          </a:p>
          <a:p>
            <a:pPr marL="1257300" lvl="2" indent="-342900">
              <a:buFont typeface="Arial"/>
              <a:buChar char="•"/>
            </a:pPr>
            <a:r>
              <a:rPr kumimoji="1" lang="en-US" altLang="ja-JP" sz="2000" dirty="0" smtClean="0"/>
              <a:t>LHC: </a:t>
            </a:r>
            <a:r>
              <a:rPr kumimoji="1" lang="en-US" altLang="ja-JP" sz="2000" dirty="0" err="1" smtClean="0"/>
              <a:t>p+Pb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, RHIC: </a:t>
            </a:r>
            <a:r>
              <a:rPr lang="en-US" altLang="ja-JP" sz="2000" dirty="0" err="1" smtClean="0"/>
              <a:t>p+Au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d+Au</a:t>
            </a:r>
            <a:r>
              <a:rPr lang="en-US" altLang="ja-JP" sz="2000" dirty="0" smtClean="0"/>
              <a:t>, 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He+Au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3562" y="2687528"/>
            <a:ext cx="55835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en-US" dirty="0" smtClean="0"/>
              <a:t>楕円フローの生成機構</a:t>
            </a:r>
          </a:p>
          <a:p>
            <a:pPr marL="285750" indent="-285750">
              <a:buFont typeface="Arial"/>
              <a:buChar char="•"/>
            </a:pPr>
            <a:endParaRPr kumimoji="1" lang="en-US" altLang="ja-JP" dirty="0"/>
          </a:p>
          <a:p>
            <a:pPr marL="1200150" lvl="2" indent="-285750">
              <a:buFont typeface="Arial"/>
              <a:buChar char="•"/>
            </a:pPr>
            <a:r>
              <a:rPr lang="ja-JP" altLang="en-US" dirty="0" smtClean="0"/>
              <a:t>大きい衝突系：中心度による衝突幾何</a:t>
            </a:r>
            <a:endParaRPr lang="en-US" altLang="ja-JP" dirty="0" smtClean="0"/>
          </a:p>
          <a:p>
            <a:pPr marL="1200150" lvl="2" indent="-285750">
              <a:buFont typeface="Arial"/>
              <a:buChar char="•"/>
            </a:pPr>
            <a:endParaRPr kumimoji="1" lang="en-US" altLang="ja-JP" dirty="0"/>
          </a:p>
          <a:p>
            <a:pPr marL="1200150" lvl="2" indent="-285750">
              <a:buFont typeface="Arial"/>
              <a:buChar char="•"/>
            </a:pPr>
            <a:r>
              <a:rPr lang="ja-JP" altLang="en-US" dirty="0" smtClean="0"/>
              <a:t>小さい衝突系：衝突原子核の幾何学的形状</a:t>
            </a:r>
            <a:endParaRPr lang="en-US" altLang="ja-JP" dirty="0" smtClean="0"/>
          </a:p>
          <a:p>
            <a:pPr marL="1200150" lvl="2" indent="-285750">
              <a:buFont typeface="Arial"/>
              <a:buChar char="•"/>
            </a:pPr>
            <a:endParaRPr kumimoji="1" lang="en-US" altLang="ja-JP" dirty="0"/>
          </a:p>
          <a:p>
            <a:pPr marL="1657350" lvl="3" indent="-285750">
              <a:buFont typeface="Arial"/>
              <a:buChar char="•"/>
            </a:pPr>
            <a:r>
              <a:rPr kumimoji="1" lang="en-US" altLang="ja-JP" dirty="0" err="1" smtClean="0"/>
              <a:t>p+Pb</a:t>
            </a:r>
            <a:r>
              <a:rPr kumimoji="1" lang="ja-JP" altLang="en-US" dirty="0" smtClean="0"/>
              <a:t>衝突系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陽子の形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4878476" y="2599244"/>
            <a:ext cx="666390" cy="628713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263032" y="2605675"/>
            <a:ext cx="704110" cy="6287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8140256" y="3816146"/>
            <a:ext cx="808945" cy="67903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8267159" y="3990596"/>
            <a:ext cx="181600" cy="1927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8459930" y="4235201"/>
            <a:ext cx="181600" cy="192701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8635019" y="3995589"/>
            <a:ext cx="181600" cy="192701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235411" y="45141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陽子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76334" y="3697854"/>
            <a:ext cx="791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クォーク</a:t>
            </a:r>
            <a:endParaRPr kumimoji="1" lang="ja-JP" altLang="en-US" sz="1400" dirty="0"/>
          </a:p>
        </p:txBody>
      </p:sp>
      <p:sp>
        <p:nvSpPr>
          <p:cNvPr id="17" name="円/楕円 16"/>
          <p:cNvSpPr/>
          <p:nvPr/>
        </p:nvSpPr>
        <p:spPr>
          <a:xfrm>
            <a:off x="6689047" y="3902251"/>
            <a:ext cx="915237" cy="680317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67123" y="2557791"/>
            <a:ext cx="42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Pb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30468" y="2598192"/>
            <a:ext cx="42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Pb</a:t>
            </a:r>
            <a:endParaRPr kumimoji="1" lang="ja-JP" altLang="en-US" dirty="0"/>
          </a:p>
        </p:txBody>
      </p:sp>
      <p:sp>
        <p:nvSpPr>
          <p:cNvPr id="28" name="円/楕円 27"/>
          <p:cNvSpPr/>
          <p:nvPr/>
        </p:nvSpPr>
        <p:spPr>
          <a:xfrm>
            <a:off x="7199557" y="4133848"/>
            <a:ext cx="323977" cy="2643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7238420" y="4173070"/>
            <a:ext cx="102508" cy="898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7330607" y="4279361"/>
            <a:ext cx="102508" cy="89896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7392539" y="4178063"/>
            <a:ext cx="102508" cy="89896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00452" y="3659118"/>
            <a:ext cx="42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Pb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492427" y="4213236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17262" y="4878811"/>
            <a:ext cx="70420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相対論的粘性流体模型で小さい衝突形の集団的フローを説明できるか</a:t>
            </a:r>
            <a:endParaRPr kumimoji="1" lang="ja-JP" altLang="en-US" dirty="0"/>
          </a:p>
        </p:txBody>
      </p:sp>
      <p:pic>
        <p:nvPicPr>
          <p:cNvPr id="36" name="図 35" descr="スクリーンショット 2019-12-22 10.13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17" y="1231662"/>
            <a:ext cx="2936593" cy="2085378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7548112" y="3226967"/>
            <a:ext cx="1652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ALICE:</a:t>
            </a:r>
            <a:r>
              <a:rPr lang="en-US" altLang="ja-JP" sz="1400" dirty="0" smtClean="0"/>
              <a:t>PLB726(2013)</a:t>
            </a:r>
            <a:endParaRPr kumimoji="1" lang="ja-JP" altLang="en-US" sz="1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640256" y="2131217"/>
            <a:ext cx="451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これらの実験結果は</a:t>
            </a:r>
            <a:r>
              <a:rPr kumimoji="1" lang="en-US" altLang="ja-JP" dirty="0" smtClean="0"/>
              <a:t>QGP</a:t>
            </a:r>
            <a:r>
              <a:rPr kumimoji="1" lang="ja-JP" altLang="en-US" dirty="0" smtClean="0"/>
              <a:t>生成を示唆している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9567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3+1D</a:t>
            </a:r>
            <a:r>
              <a:rPr lang="ja-JP" altLang="en-US" dirty="0" smtClean="0"/>
              <a:t>相</a:t>
            </a:r>
            <a:r>
              <a:rPr lang="ja-JP" altLang="en-US" dirty="0" smtClean="0"/>
              <a:t>対論的流体模型</a:t>
            </a:r>
            <a:endParaRPr kumimoji="1" lang="ja-JP" altLang="en-US" dirty="0"/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7058297" y="615254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Arial"/>
                <a:cs typeface="Arial"/>
              </a:rPr>
              <a:t>Cooper, </a:t>
            </a:r>
            <a:r>
              <a:rPr lang="en-US" altLang="ja-JP" sz="1000" dirty="0" smtClean="0">
                <a:latin typeface="Arial"/>
                <a:cs typeface="Arial"/>
              </a:rPr>
              <a:t>F</a:t>
            </a:r>
            <a:r>
              <a:rPr kumimoji="1" lang="en-US" altLang="ja-JP" sz="1000" dirty="0" smtClean="0">
                <a:latin typeface="Arial"/>
                <a:cs typeface="Arial"/>
              </a:rPr>
              <a:t>rye, PRD.D10, 186</a:t>
            </a:r>
          </a:p>
          <a:p>
            <a:r>
              <a:rPr lang="pl-PL" altLang="ja-JP" sz="1000" dirty="0" smtClean="0">
                <a:latin typeface="Arial"/>
                <a:cs typeface="Arial"/>
              </a:rPr>
              <a:t>Scott Pratt, PRC </a:t>
            </a:r>
            <a:r>
              <a:rPr lang="pl-PL" altLang="ja-JP" sz="1000" dirty="0">
                <a:latin typeface="Arial"/>
                <a:cs typeface="Arial"/>
              </a:rPr>
              <a:t>82, 044901 (2010)</a:t>
            </a:r>
            <a:r>
              <a:rPr kumimoji="1" lang="en-US" altLang="ja-JP" sz="1000" dirty="0" smtClean="0">
                <a:latin typeface="Arial"/>
                <a:cs typeface="Arial"/>
              </a:rPr>
              <a:t> </a:t>
            </a:r>
            <a:endParaRPr kumimoji="1" lang="ja-JP" altLang="en-US" sz="1000" dirty="0">
              <a:latin typeface="Arial"/>
              <a:cs typeface="Arial"/>
            </a:endParaRPr>
          </a:p>
        </p:txBody>
      </p:sp>
      <p:pic>
        <p:nvPicPr>
          <p:cNvPr id="250" name="図 249" descr="スクリーンショット 2019-03-09 04.07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1" y="3743921"/>
            <a:ext cx="2014505" cy="781748"/>
          </a:xfrm>
          <a:prstGeom prst="rect">
            <a:avLst/>
          </a:prstGeom>
        </p:spPr>
      </p:pic>
      <p:graphicFrame>
        <p:nvGraphicFramePr>
          <p:cNvPr id="251" name="表 2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699542"/>
              </p:ext>
            </p:extLst>
          </p:nvPr>
        </p:nvGraphicFramePr>
        <p:xfrm>
          <a:off x="4925018" y="4786740"/>
          <a:ext cx="2703918" cy="89170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03918"/>
              </a:tblGrid>
              <a:tr h="376495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515212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2" name="表 2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155209"/>
              </p:ext>
            </p:extLst>
          </p:nvPr>
        </p:nvGraphicFramePr>
        <p:xfrm>
          <a:off x="6409424" y="2699652"/>
          <a:ext cx="2627344" cy="20870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27344"/>
              </a:tblGrid>
              <a:tr h="528481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1558606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3" name="表 2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980125"/>
              </p:ext>
            </p:extLst>
          </p:nvPr>
        </p:nvGraphicFramePr>
        <p:xfrm>
          <a:off x="168082" y="2765675"/>
          <a:ext cx="2575553" cy="236462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75553"/>
              </a:tblGrid>
              <a:tr h="598757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1765865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4" name="表 2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264398"/>
              </p:ext>
            </p:extLst>
          </p:nvPr>
        </p:nvGraphicFramePr>
        <p:xfrm>
          <a:off x="3179928" y="2746210"/>
          <a:ext cx="2784077" cy="203325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84077"/>
              </a:tblGrid>
              <a:tr h="514849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1518402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1" name="テキスト ボックス 470"/>
          <p:cNvSpPr txBox="1"/>
          <p:nvPr/>
        </p:nvSpPr>
        <p:spPr>
          <a:xfrm>
            <a:off x="942999" y="282818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FFFF"/>
                </a:solidFill>
                <a:latin typeface="+mj-ea"/>
                <a:ea typeface="+mj-ea"/>
                <a:cs typeface="Arial"/>
              </a:rPr>
              <a:t>初期条件</a:t>
            </a:r>
            <a:r>
              <a:rPr kumimoji="1" lang="en-US" altLang="ja-JP" b="1" dirty="0" smtClean="0">
                <a:solidFill>
                  <a:srgbClr val="FFFFFF"/>
                </a:solidFill>
                <a:latin typeface="+mj-ea"/>
                <a:ea typeface="+mj-ea"/>
                <a:cs typeface="Arial"/>
              </a:rPr>
              <a:t> </a:t>
            </a:r>
          </a:p>
        </p:txBody>
      </p:sp>
      <p:sp>
        <p:nvSpPr>
          <p:cNvPr id="472" name="テキスト ボックス 471"/>
          <p:cNvSpPr txBox="1"/>
          <p:nvPr/>
        </p:nvSpPr>
        <p:spPr>
          <a:xfrm>
            <a:off x="930591" y="3300335"/>
            <a:ext cx="112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/>
                <a:cs typeface="Arial"/>
              </a:rPr>
              <a:t>TRENTO</a:t>
            </a:r>
            <a:endParaRPr kumimoji="1" lang="ja-JP" altLang="en-US" b="1" dirty="0">
              <a:latin typeface="Arial"/>
              <a:cs typeface="Arial"/>
            </a:endParaRPr>
          </a:p>
        </p:txBody>
      </p:sp>
      <p:sp>
        <p:nvSpPr>
          <p:cNvPr id="473" name="テキスト ボックス 472"/>
          <p:cNvSpPr txBox="1"/>
          <p:nvPr/>
        </p:nvSpPr>
        <p:spPr>
          <a:xfrm>
            <a:off x="3330779" y="282481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  <a:latin typeface="+mj-ea"/>
                <a:ea typeface="+mj-ea"/>
                <a:cs typeface="Arial"/>
              </a:rPr>
              <a:t>相対論的粘性流体力学</a:t>
            </a:r>
            <a:r>
              <a:rPr kumimoji="1" lang="en-US" altLang="ja-JP" b="1" dirty="0" smtClean="0">
                <a:solidFill>
                  <a:schemeClr val="bg1"/>
                </a:solidFill>
                <a:latin typeface="+mj-ea"/>
                <a:ea typeface="+mj-ea"/>
                <a:cs typeface="Arial"/>
              </a:rPr>
              <a:t> </a:t>
            </a:r>
            <a:endParaRPr kumimoji="1" lang="ja-JP" altLang="en-US" b="1" dirty="0">
              <a:solidFill>
                <a:schemeClr val="bg1"/>
              </a:solidFill>
              <a:latin typeface="+mj-ea"/>
              <a:ea typeface="+mj-ea"/>
              <a:cs typeface="Arial"/>
            </a:endParaRPr>
          </a:p>
        </p:txBody>
      </p:sp>
      <p:sp>
        <p:nvSpPr>
          <p:cNvPr id="474" name="テキスト ボックス 473"/>
          <p:cNvSpPr txBox="1"/>
          <p:nvPr/>
        </p:nvSpPr>
        <p:spPr>
          <a:xfrm>
            <a:off x="7301843" y="28049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FFFF"/>
                </a:solidFill>
                <a:latin typeface="Arial"/>
                <a:cs typeface="Arial"/>
              </a:rPr>
              <a:t>終状態</a:t>
            </a:r>
            <a:endParaRPr kumimoji="1" lang="ja-JP" alt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75" name="図 474" descr="スクリーンショット 2018-12-21 23.04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27" y="3604388"/>
            <a:ext cx="1702365" cy="708691"/>
          </a:xfrm>
          <a:prstGeom prst="rect">
            <a:avLst/>
          </a:prstGeom>
        </p:spPr>
      </p:pic>
      <p:sp>
        <p:nvSpPr>
          <p:cNvPr id="476" name="テキスト ボックス 475"/>
          <p:cNvSpPr txBox="1"/>
          <p:nvPr/>
        </p:nvSpPr>
        <p:spPr>
          <a:xfrm>
            <a:off x="3809723" y="319542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Arial"/>
                <a:cs typeface="Arial"/>
              </a:rPr>
              <a:t>流体方程式 </a:t>
            </a:r>
            <a:endParaRPr kumimoji="1" lang="ja-JP" altLang="en-US" b="1" dirty="0">
              <a:latin typeface="Arial"/>
              <a:cs typeface="Arial"/>
            </a:endParaRPr>
          </a:p>
        </p:txBody>
      </p:sp>
      <p:sp>
        <p:nvSpPr>
          <p:cNvPr id="477" name="テキスト ボックス 476"/>
          <p:cNvSpPr txBox="1"/>
          <p:nvPr/>
        </p:nvSpPr>
        <p:spPr>
          <a:xfrm>
            <a:off x="4314043" y="3895861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/>
                <a:cs typeface="Arial"/>
              </a:rPr>
              <a:t>+</a:t>
            </a:r>
            <a:endParaRPr kumimoji="1" lang="ja-JP" altLang="en-US" sz="2400" dirty="0">
              <a:latin typeface="Arial"/>
              <a:cs typeface="Arial"/>
            </a:endParaRPr>
          </a:p>
        </p:txBody>
      </p:sp>
      <p:sp>
        <p:nvSpPr>
          <p:cNvPr id="478" name="テキスト ボックス 477"/>
          <p:cNvSpPr txBox="1"/>
          <p:nvPr/>
        </p:nvSpPr>
        <p:spPr>
          <a:xfrm>
            <a:off x="3733392" y="4140366"/>
            <a:ext cx="167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Arial"/>
                <a:cs typeface="Arial"/>
              </a:rPr>
              <a:t>格子</a:t>
            </a:r>
            <a:r>
              <a:rPr lang="en-US" altLang="ja-JP" b="1" dirty="0" smtClean="0">
                <a:latin typeface="Arial"/>
                <a:cs typeface="Arial"/>
              </a:rPr>
              <a:t>QCD</a:t>
            </a:r>
            <a:r>
              <a:rPr kumimoji="1" lang="en-US" altLang="ja-JP" b="1" dirty="0" smtClean="0">
                <a:latin typeface="Arial"/>
                <a:cs typeface="Arial"/>
              </a:rPr>
              <a:t> EoS</a:t>
            </a:r>
            <a:endParaRPr kumimoji="1" lang="ja-JP" altLang="en-US" b="1" dirty="0">
              <a:latin typeface="Arial"/>
              <a:cs typeface="Arial"/>
            </a:endParaRPr>
          </a:p>
        </p:txBody>
      </p:sp>
      <p:sp>
        <p:nvSpPr>
          <p:cNvPr id="479" name="テキスト ボックス 478"/>
          <p:cNvSpPr txBox="1"/>
          <p:nvPr/>
        </p:nvSpPr>
        <p:spPr>
          <a:xfrm>
            <a:off x="7227427" y="3320430"/>
            <a:ext cx="97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/>
                <a:cs typeface="Arial"/>
              </a:rPr>
              <a:t>UrQMD</a:t>
            </a:r>
            <a:endParaRPr kumimoji="1" lang="ja-JP" altLang="en-US" b="1" dirty="0">
              <a:latin typeface="Arial"/>
              <a:cs typeface="Arial"/>
            </a:endParaRPr>
          </a:p>
        </p:txBody>
      </p:sp>
      <p:sp>
        <p:nvSpPr>
          <p:cNvPr id="480" name="テキスト ボックス 479"/>
          <p:cNvSpPr txBox="1"/>
          <p:nvPr/>
        </p:nvSpPr>
        <p:spPr>
          <a:xfrm>
            <a:off x="355474" y="3552020"/>
            <a:ext cx="228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Arial"/>
                <a:cs typeface="Arial"/>
              </a:rPr>
              <a:t>初期エントロピー密度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481" name="テキスト ボックス 480"/>
          <p:cNvSpPr txBox="1"/>
          <p:nvPr/>
        </p:nvSpPr>
        <p:spPr>
          <a:xfrm>
            <a:off x="7082572" y="3931069"/>
            <a:ext cx="13003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latin typeface="Arial"/>
                <a:cs typeface="Arial"/>
              </a:rPr>
              <a:t>ハドロン崩壊</a:t>
            </a:r>
            <a:endParaRPr kumimoji="1" lang="en-US" altLang="ja-JP" sz="1600" dirty="0" smtClean="0">
              <a:latin typeface="Arial"/>
              <a:cs typeface="Arial"/>
            </a:endParaRPr>
          </a:p>
          <a:p>
            <a:r>
              <a:rPr lang="ja-JP" altLang="en-US" sz="1600" dirty="0" smtClean="0">
                <a:latin typeface="Arial"/>
                <a:cs typeface="Arial"/>
              </a:rPr>
              <a:t>ハドロン散乱</a:t>
            </a:r>
            <a:endParaRPr kumimoji="1" lang="ja-JP" altLang="en-US" sz="1600" dirty="0">
              <a:latin typeface="Arial"/>
              <a:cs typeface="Arial"/>
            </a:endParaRPr>
          </a:p>
        </p:txBody>
      </p:sp>
      <p:sp>
        <p:nvSpPr>
          <p:cNvPr id="482" name="右矢印 481"/>
          <p:cNvSpPr/>
          <p:nvPr/>
        </p:nvSpPr>
        <p:spPr>
          <a:xfrm>
            <a:off x="2743635" y="3713501"/>
            <a:ext cx="436293" cy="3454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右矢印 482"/>
          <p:cNvSpPr/>
          <p:nvPr/>
        </p:nvSpPr>
        <p:spPr>
          <a:xfrm>
            <a:off x="5974078" y="3734028"/>
            <a:ext cx="436293" cy="4472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テキスト ボックス 483"/>
          <p:cNvSpPr txBox="1"/>
          <p:nvPr/>
        </p:nvSpPr>
        <p:spPr>
          <a:xfrm>
            <a:off x="5210426" y="4788067"/>
            <a:ext cx="2006078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Arial"/>
                <a:cs typeface="Arial"/>
              </a:rPr>
              <a:t>ハドロン化</a:t>
            </a:r>
            <a:endParaRPr kumimoji="1" lang="en-US" altLang="ja-JP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altLang="ja-JP" dirty="0" smtClean="0">
                <a:latin typeface="Arial"/>
                <a:cs typeface="Arial"/>
              </a:rPr>
              <a:t>Cooper-Frye </a:t>
            </a:r>
            <a:r>
              <a:rPr lang="ja-JP" altLang="en-US" dirty="0" smtClean="0">
                <a:latin typeface="Arial"/>
                <a:cs typeface="Arial"/>
              </a:rPr>
              <a:t>公式</a:t>
            </a:r>
            <a:endParaRPr lang="en-US" altLang="ja-JP" dirty="0">
              <a:latin typeface="Arial"/>
              <a:cs typeface="Arial"/>
            </a:endParaRPr>
          </a:p>
          <a:p>
            <a:pPr algn="ctr"/>
            <a:r>
              <a:rPr kumimoji="1" lang="en-US" altLang="ja-JP" dirty="0" smtClean="0">
                <a:latin typeface="Arial"/>
                <a:cs typeface="Arial"/>
              </a:rPr>
              <a:t> </a:t>
            </a:r>
            <a:r>
              <a:rPr lang="ja-JP" altLang="en-US" dirty="0" smtClean="0">
                <a:latin typeface="Arial"/>
                <a:cs typeface="Arial"/>
              </a:rPr>
              <a:t>温度</a:t>
            </a:r>
            <a:r>
              <a:rPr kumimoji="1" lang="en-US" altLang="ja-JP" dirty="0" smtClean="0">
                <a:latin typeface="Arial"/>
                <a:cs typeface="Arial"/>
              </a:rPr>
              <a:t> 150 MeV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485" name="テキスト ボックス 484"/>
          <p:cNvSpPr txBox="1"/>
          <p:nvPr/>
        </p:nvSpPr>
        <p:spPr>
          <a:xfrm>
            <a:off x="2" y="-21198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Arial"/>
                <a:cs typeface="Arial"/>
              </a:rPr>
              <a:t>New </a:t>
            </a:r>
            <a:endParaRPr kumimoji="1" lang="ja-JP" altLang="en-US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486" name="直線矢印コネクタ 485"/>
          <p:cNvCxnSpPr>
            <a:stCxn id="484" idx="0"/>
            <a:endCxn id="483" idx="2"/>
          </p:cNvCxnSpPr>
          <p:nvPr/>
        </p:nvCxnSpPr>
        <p:spPr>
          <a:xfrm flipH="1" flipV="1">
            <a:off x="6192225" y="4181284"/>
            <a:ext cx="21240" cy="60678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テキスト ボックス 486"/>
          <p:cNvSpPr txBox="1"/>
          <p:nvPr/>
        </p:nvSpPr>
        <p:spPr>
          <a:xfrm>
            <a:off x="6385771" y="4370776"/>
            <a:ext cx="285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S. Bass et al., </a:t>
            </a:r>
          </a:p>
          <a:p>
            <a:r>
              <a:rPr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Prog. Part. Nucl. Phys. 41, 255(1998)</a:t>
            </a:r>
            <a:endParaRPr lang="ja-JP" alt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488" name="正方形/長方形 487"/>
          <p:cNvSpPr/>
          <p:nvPr/>
        </p:nvSpPr>
        <p:spPr>
          <a:xfrm>
            <a:off x="3091637" y="4407046"/>
            <a:ext cx="31853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>
                <a:solidFill>
                  <a:srgbClr val="000000"/>
                </a:solidFill>
                <a:latin typeface="Arial"/>
                <a:cs typeface="Arial"/>
              </a:rPr>
              <a:t> M. Bluhm, P. Alba, W. Alberico,                     A.Beraudo, and </a:t>
            </a:r>
            <a:r>
              <a:rPr lang="fi-FI" altLang="ja-JP" sz="1100" dirty="0" smtClean="0">
                <a:solidFill>
                  <a:srgbClr val="000000"/>
                </a:solidFill>
                <a:latin typeface="Arial"/>
                <a:cs typeface="Arial"/>
              </a:rPr>
              <a:t>C. Ratti, Nucl. Phys. A929,</a:t>
            </a:r>
          </a:p>
          <a:p>
            <a:r>
              <a:rPr lang="fi-FI" altLang="ja-JP" sz="1100" dirty="0" smtClean="0">
                <a:solidFill>
                  <a:srgbClr val="000000"/>
                </a:solidFill>
                <a:latin typeface="Arial"/>
                <a:cs typeface="Arial"/>
              </a:rPr>
              <a:t>157 (2014)  </a:t>
            </a:r>
            <a:endParaRPr lang="ja-JP" alt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9" name="正方形/長方形 488"/>
          <p:cNvSpPr/>
          <p:nvPr/>
        </p:nvSpPr>
        <p:spPr>
          <a:xfrm>
            <a:off x="3252573" y="3448122"/>
            <a:ext cx="22435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ja-JP" sz="1100" dirty="0" smtClean="0">
                <a:solidFill>
                  <a:srgbClr val="000000"/>
                </a:solidFill>
                <a:latin typeface="Arial"/>
                <a:cs typeface="Arial"/>
              </a:rPr>
              <a:t>Denicol, Niemi, Molner, Rischke</a:t>
            </a:r>
            <a:r>
              <a:rPr lang="en-US" altLang="ja-JP" sz="8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</a:p>
          <a:p>
            <a:r>
              <a:rPr lang="en-US" altLang="ja-JP" sz="1100" dirty="0" smtClean="0">
                <a:solidFill>
                  <a:srgbClr val="000000"/>
                </a:solidFill>
                <a:latin typeface="Arial"/>
                <a:cs typeface="Arial"/>
              </a:rPr>
              <a:t>PRD85,114047</a:t>
            </a:r>
            <a:r>
              <a:rPr lang="en-US" altLang="ja-JP" sz="800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490" name="テキスト ボックス 489"/>
          <p:cNvSpPr txBox="1"/>
          <p:nvPr/>
        </p:nvSpPr>
        <p:spPr>
          <a:xfrm>
            <a:off x="1437402" y="883561"/>
            <a:ext cx="6351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Arial"/>
                <a:cs typeface="Arial"/>
              </a:rPr>
              <a:t> K. Okamoto and C. Nonaka, Phys. Rev. C 98  (2018) no.5, 054906.</a:t>
            </a:r>
            <a:endParaRPr kumimoji="1" lang="ja-JP" altLang="en-US" sz="1600" dirty="0">
              <a:latin typeface="Arial"/>
              <a:cs typeface="Arial"/>
            </a:endParaRPr>
          </a:p>
        </p:txBody>
      </p:sp>
      <p:sp>
        <p:nvSpPr>
          <p:cNvPr id="491" name="テキスト ボックス 490"/>
          <p:cNvSpPr txBox="1"/>
          <p:nvPr/>
        </p:nvSpPr>
        <p:spPr>
          <a:xfrm>
            <a:off x="7058297" y="5314890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Arial"/>
                <a:cs typeface="Arial"/>
              </a:rPr>
              <a:t>Cooper, </a:t>
            </a:r>
            <a:r>
              <a:rPr lang="en-US" altLang="ja-JP" sz="1000" dirty="0" smtClean="0">
                <a:latin typeface="Arial"/>
                <a:cs typeface="Arial"/>
              </a:rPr>
              <a:t>F</a:t>
            </a:r>
            <a:r>
              <a:rPr kumimoji="1" lang="en-US" altLang="ja-JP" sz="1000" dirty="0" smtClean="0">
                <a:latin typeface="Arial"/>
                <a:cs typeface="Arial"/>
              </a:rPr>
              <a:t>rye, PRD.D10, 186</a:t>
            </a:r>
          </a:p>
          <a:p>
            <a:r>
              <a:rPr lang="pl-PL" altLang="ja-JP" sz="1000" dirty="0" smtClean="0">
                <a:latin typeface="Arial"/>
                <a:cs typeface="Arial"/>
              </a:rPr>
              <a:t>Scott Pratt, PRC </a:t>
            </a:r>
            <a:r>
              <a:rPr lang="pl-PL" altLang="ja-JP" sz="1000" dirty="0">
                <a:latin typeface="Arial"/>
                <a:cs typeface="Arial"/>
              </a:rPr>
              <a:t>82, 044901 (2010)</a:t>
            </a:r>
            <a:r>
              <a:rPr kumimoji="1" lang="en-US" altLang="ja-JP" sz="1000" dirty="0" smtClean="0">
                <a:latin typeface="Arial"/>
                <a:cs typeface="Arial"/>
              </a:rPr>
              <a:t> </a:t>
            </a:r>
            <a:endParaRPr kumimoji="1" lang="ja-JP" altLang="en-US" sz="1000" dirty="0">
              <a:latin typeface="Arial"/>
              <a:cs typeface="Arial"/>
            </a:endParaRPr>
          </a:p>
        </p:txBody>
      </p:sp>
      <p:sp>
        <p:nvSpPr>
          <p:cNvPr id="492" name="テキスト ボックス 491"/>
          <p:cNvSpPr txBox="1"/>
          <p:nvPr/>
        </p:nvSpPr>
        <p:spPr>
          <a:xfrm>
            <a:off x="6847075" y="362166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分子動力学計算</a:t>
            </a:r>
            <a:endParaRPr kumimoji="1" lang="ja-JP" altLang="en-US" dirty="0"/>
          </a:p>
        </p:txBody>
      </p:sp>
      <p:sp>
        <p:nvSpPr>
          <p:cNvPr id="493" name="テキスト ボックス 492"/>
          <p:cNvSpPr txBox="1"/>
          <p:nvPr/>
        </p:nvSpPr>
        <p:spPr>
          <a:xfrm>
            <a:off x="1547189" y="4371564"/>
            <a:ext cx="124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p=1: MC Glauber</a:t>
            </a:r>
          </a:p>
          <a:p>
            <a:r>
              <a:rPr lang="en-US" altLang="ja-JP" sz="1200" dirty="0" smtClean="0"/>
              <a:t>p=0: IP-Glasma</a:t>
            </a:r>
            <a:endParaRPr kumimoji="1" lang="ja-JP" altLang="en-US" sz="12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5777" y="5148311"/>
            <a:ext cx="31567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solidFill>
                  <a:srgbClr val="000000"/>
                </a:solidFill>
                <a:latin typeface="Arial"/>
                <a:cs typeface="Arial"/>
              </a:rPr>
              <a:t>J. Scott Moreland, Jonah E. Bernhard, </a:t>
            </a:r>
          </a:p>
          <a:p>
            <a:r>
              <a:rPr lang="en-US" altLang="ja-JP" sz="1100" dirty="0" smtClean="0">
                <a:solidFill>
                  <a:srgbClr val="000000"/>
                </a:solidFill>
                <a:latin typeface="Arial"/>
                <a:cs typeface="Arial"/>
              </a:rPr>
              <a:t>and Steffen A. Bass </a:t>
            </a:r>
            <a:r>
              <a:rPr lang="pl-PL" altLang="ja-JP" sz="1100" dirty="0" smtClean="0">
                <a:solidFill>
                  <a:srgbClr val="000000"/>
                </a:solidFill>
                <a:latin typeface="Arial"/>
                <a:cs typeface="Arial"/>
              </a:rPr>
              <a:t>Phy.R. C 92, 011901(2015</a:t>
            </a:r>
            <a:r>
              <a:rPr lang="pl-PL" altLang="ja-JP" sz="11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r>
              <a:rPr lang="ja-JP" altLang="en-US" sz="1100" dirty="0" smtClean="0"/>
              <a:t>                                      </a:t>
            </a:r>
            <a:r>
              <a:rPr lang="en-US" altLang="ja-JP" sz="1200" dirty="0" smtClean="0"/>
              <a:t>arXiv</a:t>
            </a:r>
            <a:r>
              <a:rPr lang="en-US" altLang="ja-JP" sz="1200" dirty="0"/>
              <a:t>:1808.02106v1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grpSp>
        <p:nvGrpSpPr>
          <p:cNvPr id="35" name="Group 347"/>
          <p:cNvGrpSpPr/>
          <p:nvPr/>
        </p:nvGrpSpPr>
        <p:grpSpPr>
          <a:xfrm>
            <a:off x="168082" y="1105509"/>
            <a:ext cx="8868686" cy="1619162"/>
            <a:chOff x="166920" y="4485754"/>
            <a:chExt cx="7405687" cy="1619162"/>
          </a:xfrm>
        </p:grpSpPr>
        <p:grpSp>
          <p:nvGrpSpPr>
            <p:cNvPr id="36" name="図形グループ 59"/>
            <p:cNvGrpSpPr>
              <a:grpSpLocks/>
            </p:cNvGrpSpPr>
            <p:nvPr/>
          </p:nvGrpSpPr>
          <p:grpSpPr bwMode="auto">
            <a:xfrm>
              <a:off x="202262" y="4930254"/>
              <a:ext cx="822100" cy="1034802"/>
              <a:chOff x="5035571" y="1919524"/>
              <a:chExt cx="3078964" cy="2532173"/>
            </a:xfrm>
          </p:grpSpPr>
          <p:grpSp>
            <p:nvGrpSpPr>
              <p:cNvPr id="171" name="図形グループ 123"/>
              <p:cNvGrpSpPr>
                <a:grpSpLocks/>
              </p:cNvGrpSpPr>
              <p:nvPr/>
            </p:nvGrpSpPr>
            <p:grpSpPr bwMode="auto">
              <a:xfrm>
                <a:off x="5035571" y="1919524"/>
                <a:ext cx="510390" cy="2528732"/>
                <a:chOff x="5270078" y="1839496"/>
                <a:chExt cx="510390" cy="2528732"/>
              </a:xfrm>
            </p:grpSpPr>
            <p:sp>
              <p:nvSpPr>
                <p:cNvPr id="213" name="円/楕円 47"/>
                <p:cNvSpPr/>
                <p:nvPr/>
              </p:nvSpPr>
              <p:spPr>
                <a:xfrm>
                  <a:off x="5270078" y="1839496"/>
                  <a:ext cx="508339" cy="2529072"/>
                </a:xfrm>
                <a:prstGeom prst="ellipse">
                  <a:avLst/>
                </a:prstGeom>
                <a:solidFill>
                  <a:srgbClr val="FFF7A2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14" name="円/楕円 48"/>
                <p:cNvSpPr/>
                <p:nvPr/>
              </p:nvSpPr>
              <p:spPr>
                <a:xfrm>
                  <a:off x="5575908" y="2183525"/>
                  <a:ext cx="45460" cy="30063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15" name="円/楕円 49"/>
                <p:cNvSpPr/>
                <p:nvPr/>
              </p:nvSpPr>
              <p:spPr>
                <a:xfrm>
                  <a:off x="5480852" y="2347790"/>
                  <a:ext cx="45463" cy="3006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16" name="円/楕円 50"/>
                <p:cNvSpPr/>
                <p:nvPr/>
              </p:nvSpPr>
              <p:spPr>
                <a:xfrm>
                  <a:off x="5654431" y="2490360"/>
                  <a:ext cx="45463" cy="3006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17" name="円/楕円 51"/>
                <p:cNvSpPr/>
                <p:nvPr/>
              </p:nvSpPr>
              <p:spPr>
                <a:xfrm>
                  <a:off x="5431258" y="2595738"/>
                  <a:ext cx="45463" cy="3006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18" name="円/楕円 52"/>
                <p:cNvSpPr/>
                <p:nvPr/>
              </p:nvSpPr>
              <p:spPr>
                <a:xfrm>
                  <a:off x="5551111" y="2595738"/>
                  <a:ext cx="45460" cy="3006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19" name="円/楕円 53"/>
                <p:cNvSpPr/>
                <p:nvPr/>
              </p:nvSpPr>
              <p:spPr>
                <a:xfrm>
                  <a:off x="5373398" y="2998654"/>
                  <a:ext cx="45463" cy="30373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20" name="円/楕円 54"/>
                <p:cNvSpPr/>
                <p:nvPr/>
              </p:nvSpPr>
              <p:spPr>
                <a:xfrm>
                  <a:off x="5563509" y="3035846"/>
                  <a:ext cx="45463" cy="3006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21" name="円/楕円 55"/>
                <p:cNvSpPr/>
                <p:nvPr/>
              </p:nvSpPr>
              <p:spPr>
                <a:xfrm>
                  <a:off x="5608971" y="3271397"/>
                  <a:ext cx="45460" cy="30373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22" name="円/楕円 56"/>
                <p:cNvSpPr/>
                <p:nvPr/>
              </p:nvSpPr>
              <p:spPr>
                <a:xfrm>
                  <a:off x="5443657" y="3342683"/>
                  <a:ext cx="45460" cy="30373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23" name="円/楕円 57"/>
                <p:cNvSpPr/>
                <p:nvPr/>
              </p:nvSpPr>
              <p:spPr>
                <a:xfrm>
                  <a:off x="5456055" y="3748697"/>
                  <a:ext cx="45463" cy="3006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24" name="円/楕円 58"/>
                <p:cNvSpPr/>
                <p:nvPr/>
              </p:nvSpPr>
              <p:spPr>
                <a:xfrm>
                  <a:off x="5608971" y="3556537"/>
                  <a:ext cx="45460" cy="30373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25" name="円/楕円 59"/>
                <p:cNvSpPr/>
                <p:nvPr/>
              </p:nvSpPr>
              <p:spPr>
                <a:xfrm>
                  <a:off x="5468455" y="2003763"/>
                  <a:ext cx="45460" cy="30063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26" name="円/楕円 60"/>
                <p:cNvSpPr/>
                <p:nvPr/>
              </p:nvSpPr>
              <p:spPr>
                <a:xfrm>
                  <a:off x="5418860" y="2332294"/>
                  <a:ext cx="45460" cy="303737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27" name="円/楕円 61"/>
                <p:cNvSpPr/>
                <p:nvPr/>
              </p:nvSpPr>
              <p:spPr>
                <a:xfrm>
                  <a:off x="5534580" y="2403578"/>
                  <a:ext cx="45460" cy="303737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28" name="円/楕円 62"/>
                <p:cNvSpPr/>
                <p:nvPr/>
              </p:nvSpPr>
              <p:spPr>
                <a:xfrm>
                  <a:off x="5617237" y="2747607"/>
                  <a:ext cx="45460" cy="303737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29" name="円/楕円 63"/>
                <p:cNvSpPr/>
                <p:nvPr/>
              </p:nvSpPr>
              <p:spPr>
                <a:xfrm>
                  <a:off x="5476720" y="2899475"/>
                  <a:ext cx="45460" cy="303737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30" name="円/楕円 64"/>
                <p:cNvSpPr/>
                <p:nvPr/>
              </p:nvSpPr>
              <p:spPr>
                <a:xfrm>
                  <a:off x="5637900" y="3100933"/>
                  <a:ext cx="45463" cy="30063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31" name="円/楕円 65"/>
                <p:cNvSpPr/>
                <p:nvPr/>
              </p:nvSpPr>
              <p:spPr>
                <a:xfrm>
                  <a:off x="5410595" y="3252801"/>
                  <a:ext cx="45460" cy="30063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32" name="円/楕円 66"/>
                <p:cNvSpPr/>
                <p:nvPr/>
              </p:nvSpPr>
              <p:spPr>
                <a:xfrm>
                  <a:off x="5518049" y="3500749"/>
                  <a:ext cx="45460" cy="30063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33" name="円/楕円 67"/>
                <p:cNvSpPr/>
                <p:nvPr/>
              </p:nvSpPr>
              <p:spPr>
                <a:xfrm>
                  <a:off x="5410595" y="3581332"/>
                  <a:ext cx="45460" cy="30063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34" name="円/楕円 68"/>
                <p:cNvSpPr/>
                <p:nvPr/>
              </p:nvSpPr>
              <p:spPr>
                <a:xfrm>
                  <a:off x="5538712" y="3757996"/>
                  <a:ext cx="45463" cy="30063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35" name="円/楕円 69"/>
                <p:cNvSpPr/>
                <p:nvPr/>
              </p:nvSpPr>
              <p:spPr>
                <a:xfrm>
                  <a:off x="5497383" y="3956355"/>
                  <a:ext cx="45463" cy="303737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36" name="円/楕円 70"/>
                <p:cNvSpPr/>
                <p:nvPr/>
              </p:nvSpPr>
              <p:spPr>
                <a:xfrm>
                  <a:off x="5348601" y="2419076"/>
                  <a:ext cx="45463" cy="3006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37" name="円/楕円 71"/>
                <p:cNvSpPr/>
                <p:nvPr/>
              </p:nvSpPr>
              <p:spPr>
                <a:xfrm>
                  <a:off x="5699894" y="2617434"/>
                  <a:ext cx="45460" cy="3006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38" name="円/楕円 72"/>
                <p:cNvSpPr/>
                <p:nvPr/>
              </p:nvSpPr>
              <p:spPr>
                <a:xfrm>
                  <a:off x="5497383" y="2747607"/>
                  <a:ext cx="45463" cy="3006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39" name="円/楕円 73"/>
                <p:cNvSpPr/>
                <p:nvPr/>
              </p:nvSpPr>
              <p:spPr>
                <a:xfrm>
                  <a:off x="5460189" y="3054442"/>
                  <a:ext cx="45460" cy="30063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40" name="円/楕円 74"/>
                <p:cNvSpPr/>
                <p:nvPr/>
              </p:nvSpPr>
              <p:spPr>
                <a:xfrm>
                  <a:off x="5567643" y="3218709"/>
                  <a:ext cx="45460" cy="3006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41" name="円/楕円 75"/>
                <p:cNvSpPr/>
                <p:nvPr/>
              </p:nvSpPr>
              <p:spPr>
                <a:xfrm>
                  <a:off x="5658565" y="3370576"/>
                  <a:ext cx="45460" cy="30063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42" name="円/楕円 76"/>
                <p:cNvSpPr/>
                <p:nvPr/>
              </p:nvSpPr>
              <p:spPr>
                <a:xfrm>
                  <a:off x="5584174" y="3665016"/>
                  <a:ext cx="45460" cy="3006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43" name="円/楕円 77"/>
                <p:cNvSpPr/>
                <p:nvPr/>
              </p:nvSpPr>
              <p:spPr>
                <a:xfrm>
                  <a:off x="5406461" y="3816883"/>
                  <a:ext cx="45463" cy="30063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44" name="円/楕円 78"/>
                <p:cNvSpPr/>
                <p:nvPr/>
              </p:nvSpPr>
              <p:spPr>
                <a:xfrm>
                  <a:off x="5361001" y="2725911"/>
                  <a:ext cx="45460" cy="30063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45" name="円/楕円 79"/>
                <p:cNvSpPr/>
                <p:nvPr/>
              </p:nvSpPr>
              <p:spPr>
                <a:xfrm>
                  <a:off x="5319672" y="3197012"/>
                  <a:ext cx="45460" cy="30373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47" name="円/楕円 80"/>
                <p:cNvSpPr/>
                <p:nvPr/>
              </p:nvSpPr>
              <p:spPr>
                <a:xfrm>
                  <a:off x="5456055" y="2964562"/>
                  <a:ext cx="45463" cy="30063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48" name="円/楕円 81"/>
                <p:cNvSpPr/>
                <p:nvPr/>
              </p:nvSpPr>
              <p:spPr>
                <a:xfrm>
                  <a:off x="5340335" y="2812693"/>
                  <a:ext cx="45463" cy="303737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55" name="円/楕円 82"/>
                <p:cNvSpPr/>
                <p:nvPr/>
              </p:nvSpPr>
              <p:spPr>
                <a:xfrm>
                  <a:off x="5315538" y="3472856"/>
                  <a:ext cx="45463" cy="30373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56" name="円/楕円 83"/>
                <p:cNvSpPr/>
                <p:nvPr/>
              </p:nvSpPr>
              <p:spPr>
                <a:xfrm>
                  <a:off x="5369266" y="3482153"/>
                  <a:ext cx="45460" cy="30373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57" name="円/楕円 84"/>
                <p:cNvSpPr/>
                <p:nvPr/>
              </p:nvSpPr>
              <p:spPr>
                <a:xfrm>
                  <a:off x="5559377" y="2081246"/>
                  <a:ext cx="45460" cy="30373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</p:grpSp>
          <p:grpSp>
            <p:nvGrpSpPr>
              <p:cNvPr id="172" name="図形グループ 124"/>
              <p:cNvGrpSpPr>
                <a:grpSpLocks/>
              </p:cNvGrpSpPr>
              <p:nvPr/>
            </p:nvGrpSpPr>
            <p:grpSpPr bwMode="auto">
              <a:xfrm>
                <a:off x="7604145" y="1922965"/>
                <a:ext cx="510390" cy="2528732"/>
                <a:chOff x="5270078" y="1839496"/>
                <a:chExt cx="510390" cy="2528732"/>
              </a:xfrm>
            </p:grpSpPr>
            <p:sp>
              <p:nvSpPr>
                <p:cNvPr id="175" name="円/楕円 9"/>
                <p:cNvSpPr/>
                <p:nvPr/>
              </p:nvSpPr>
              <p:spPr>
                <a:xfrm>
                  <a:off x="5272129" y="1839156"/>
                  <a:ext cx="508339" cy="2529072"/>
                </a:xfrm>
                <a:prstGeom prst="ellipse">
                  <a:avLst/>
                </a:prstGeom>
                <a:solidFill>
                  <a:srgbClr val="FFF7A2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76" name="円/楕円 10"/>
                <p:cNvSpPr/>
                <p:nvPr/>
              </p:nvSpPr>
              <p:spPr>
                <a:xfrm>
                  <a:off x="5577960" y="2183183"/>
                  <a:ext cx="45460" cy="3006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77" name="円/楕円 11"/>
                <p:cNvSpPr/>
                <p:nvPr/>
              </p:nvSpPr>
              <p:spPr>
                <a:xfrm>
                  <a:off x="5482903" y="2347450"/>
                  <a:ext cx="45463" cy="30063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78" name="円/楕円 12"/>
                <p:cNvSpPr/>
                <p:nvPr/>
              </p:nvSpPr>
              <p:spPr>
                <a:xfrm>
                  <a:off x="5656483" y="2490020"/>
                  <a:ext cx="45463" cy="30063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79" name="円/楕円 13"/>
                <p:cNvSpPr/>
                <p:nvPr/>
              </p:nvSpPr>
              <p:spPr>
                <a:xfrm>
                  <a:off x="5433309" y="2595398"/>
                  <a:ext cx="45463" cy="30063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80" name="円/楕円 14"/>
                <p:cNvSpPr/>
                <p:nvPr/>
              </p:nvSpPr>
              <p:spPr>
                <a:xfrm>
                  <a:off x="5553163" y="2595398"/>
                  <a:ext cx="45460" cy="30063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81" name="円/楕円 15"/>
                <p:cNvSpPr/>
                <p:nvPr/>
              </p:nvSpPr>
              <p:spPr>
                <a:xfrm>
                  <a:off x="5375449" y="2998314"/>
                  <a:ext cx="45463" cy="30373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82" name="円/楕円 16"/>
                <p:cNvSpPr/>
                <p:nvPr/>
              </p:nvSpPr>
              <p:spPr>
                <a:xfrm>
                  <a:off x="5565560" y="3035506"/>
                  <a:ext cx="45463" cy="30063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83" name="円/楕円 17"/>
                <p:cNvSpPr/>
                <p:nvPr/>
              </p:nvSpPr>
              <p:spPr>
                <a:xfrm>
                  <a:off x="5611023" y="3271057"/>
                  <a:ext cx="45460" cy="30373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84" name="円/楕円 18"/>
                <p:cNvSpPr/>
                <p:nvPr/>
              </p:nvSpPr>
              <p:spPr>
                <a:xfrm>
                  <a:off x="5445709" y="3342341"/>
                  <a:ext cx="45460" cy="30373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85" name="円/楕円 19"/>
                <p:cNvSpPr/>
                <p:nvPr/>
              </p:nvSpPr>
              <p:spPr>
                <a:xfrm>
                  <a:off x="5458106" y="3748357"/>
                  <a:ext cx="45463" cy="30063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86" name="円/楕円 20"/>
                <p:cNvSpPr/>
                <p:nvPr/>
              </p:nvSpPr>
              <p:spPr>
                <a:xfrm>
                  <a:off x="5611023" y="3556198"/>
                  <a:ext cx="45460" cy="30373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87" name="円/楕円 21"/>
                <p:cNvSpPr/>
                <p:nvPr/>
              </p:nvSpPr>
              <p:spPr>
                <a:xfrm>
                  <a:off x="5470506" y="2003421"/>
                  <a:ext cx="45460" cy="30063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88" name="円/楕円 22"/>
                <p:cNvSpPr/>
                <p:nvPr/>
              </p:nvSpPr>
              <p:spPr>
                <a:xfrm>
                  <a:off x="5420912" y="2331952"/>
                  <a:ext cx="45460" cy="303737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89" name="円/楕円 23"/>
                <p:cNvSpPr/>
                <p:nvPr/>
              </p:nvSpPr>
              <p:spPr>
                <a:xfrm>
                  <a:off x="5536631" y="2403238"/>
                  <a:ext cx="45460" cy="303737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90" name="円/楕円 24"/>
                <p:cNvSpPr/>
                <p:nvPr/>
              </p:nvSpPr>
              <p:spPr>
                <a:xfrm>
                  <a:off x="5619288" y="2747266"/>
                  <a:ext cx="45460" cy="303737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91" name="円/楕円 25"/>
                <p:cNvSpPr/>
                <p:nvPr/>
              </p:nvSpPr>
              <p:spPr>
                <a:xfrm>
                  <a:off x="5478772" y="2899135"/>
                  <a:ext cx="45460" cy="303737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92" name="円/楕円 26"/>
                <p:cNvSpPr/>
                <p:nvPr/>
              </p:nvSpPr>
              <p:spPr>
                <a:xfrm>
                  <a:off x="5639951" y="3100592"/>
                  <a:ext cx="45463" cy="30063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93" name="円/楕円 27"/>
                <p:cNvSpPr/>
                <p:nvPr/>
              </p:nvSpPr>
              <p:spPr>
                <a:xfrm>
                  <a:off x="5412646" y="3252461"/>
                  <a:ext cx="45460" cy="30063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94" name="円/楕円 28"/>
                <p:cNvSpPr/>
                <p:nvPr/>
              </p:nvSpPr>
              <p:spPr>
                <a:xfrm>
                  <a:off x="5520100" y="3500409"/>
                  <a:ext cx="45460" cy="30063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95" name="円/楕円 29"/>
                <p:cNvSpPr/>
                <p:nvPr/>
              </p:nvSpPr>
              <p:spPr>
                <a:xfrm>
                  <a:off x="5412646" y="3580992"/>
                  <a:ext cx="45460" cy="30063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96" name="円/楕円 30"/>
                <p:cNvSpPr/>
                <p:nvPr/>
              </p:nvSpPr>
              <p:spPr>
                <a:xfrm>
                  <a:off x="5540763" y="3757655"/>
                  <a:ext cx="45463" cy="30063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97" name="円/楕円 31"/>
                <p:cNvSpPr/>
                <p:nvPr/>
              </p:nvSpPr>
              <p:spPr>
                <a:xfrm>
                  <a:off x="5499435" y="3956013"/>
                  <a:ext cx="45463" cy="303737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98" name="円/楕円 32"/>
                <p:cNvSpPr/>
                <p:nvPr/>
              </p:nvSpPr>
              <p:spPr>
                <a:xfrm>
                  <a:off x="5350652" y="2418734"/>
                  <a:ext cx="45463" cy="30063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199" name="円/楕円 33"/>
                <p:cNvSpPr/>
                <p:nvPr/>
              </p:nvSpPr>
              <p:spPr>
                <a:xfrm>
                  <a:off x="5701945" y="2617093"/>
                  <a:ext cx="45460" cy="30063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00" name="円/楕円 34"/>
                <p:cNvSpPr/>
                <p:nvPr/>
              </p:nvSpPr>
              <p:spPr>
                <a:xfrm>
                  <a:off x="5499435" y="2747266"/>
                  <a:ext cx="45463" cy="30063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01" name="円/楕円 35"/>
                <p:cNvSpPr/>
                <p:nvPr/>
              </p:nvSpPr>
              <p:spPr>
                <a:xfrm>
                  <a:off x="5462240" y="3054103"/>
                  <a:ext cx="45460" cy="3006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02" name="円/楕円 36"/>
                <p:cNvSpPr/>
                <p:nvPr/>
              </p:nvSpPr>
              <p:spPr>
                <a:xfrm>
                  <a:off x="5569694" y="3218367"/>
                  <a:ext cx="45460" cy="30063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03" name="円/楕円 37"/>
                <p:cNvSpPr/>
                <p:nvPr/>
              </p:nvSpPr>
              <p:spPr>
                <a:xfrm>
                  <a:off x="5660617" y="3370236"/>
                  <a:ext cx="45460" cy="3006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04" name="円/楕円 38"/>
                <p:cNvSpPr/>
                <p:nvPr/>
              </p:nvSpPr>
              <p:spPr>
                <a:xfrm>
                  <a:off x="5586226" y="3664674"/>
                  <a:ext cx="45460" cy="30063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05" name="円/楕円 39"/>
                <p:cNvSpPr/>
                <p:nvPr/>
              </p:nvSpPr>
              <p:spPr>
                <a:xfrm>
                  <a:off x="5408512" y="3816543"/>
                  <a:ext cx="45463" cy="3006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06" name="円/楕円 40"/>
                <p:cNvSpPr/>
                <p:nvPr/>
              </p:nvSpPr>
              <p:spPr>
                <a:xfrm>
                  <a:off x="5363052" y="2725571"/>
                  <a:ext cx="45460" cy="3006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07" name="円/楕円 41"/>
                <p:cNvSpPr/>
                <p:nvPr/>
              </p:nvSpPr>
              <p:spPr>
                <a:xfrm>
                  <a:off x="5321724" y="3196673"/>
                  <a:ext cx="45460" cy="30373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08" name="円/楕円 42"/>
                <p:cNvSpPr/>
                <p:nvPr/>
              </p:nvSpPr>
              <p:spPr>
                <a:xfrm>
                  <a:off x="5458106" y="2964220"/>
                  <a:ext cx="45463" cy="3006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09" name="円/楕円 43"/>
                <p:cNvSpPr/>
                <p:nvPr/>
              </p:nvSpPr>
              <p:spPr>
                <a:xfrm>
                  <a:off x="5342387" y="2812353"/>
                  <a:ext cx="45463" cy="303737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10" name="円/楕円 44"/>
                <p:cNvSpPr/>
                <p:nvPr/>
              </p:nvSpPr>
              <p:spPr>
                <a:xfrm>
                  <a:off x="5317589" y="3472514"/>
                  <a:ext cx="45463" cy="30373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11" name="円/楕円 45"/>
                <p:cNvSpPr/>
                <p:nvPr/>
              </p:nvSpPr>
              <p:spPr>
                <a:xfrm>
                  <a:off x="5371318" y="3481813"/>
                  <a:ext cx="45460" cy="30373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  <p:sp>
              <p:nvSpPr>
                <p:cNvPr id="212" name="円/楕円 46"/>
                <p:cNvSpPr/>
                <p:nvPr/>
              </p:nvSpPr>
              <p:spPr>
                <a:xfrm>
                  <a:off x="5561429" y="2080906"/>
                  <a:ext cx="45460" cy="30373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  <a:cs typeface="ＭＳ Ｐゴシック" pitchFamily="-108" charset="-128"/>
                  </a:endParaRPr>
                </a:p>
              </p:txBody>
            </p:sp>
          </p:grpSp>
          <p:sp>
            <p:nvSpPr>
              <p:cNvPr id="173" name="右矢印 7"/>
              <p:cNvSpPr/>
              <p:nvPr/>
            </p:nvSpPr>
            <p:spPr>
              <a:xfrm>
                <a:off x="5713357" y="2976405"/>
                <a:ext cx="351290" cy="306835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174" name="右矢印 8"/>
              <p:cNvSpPr/>
              <p:nvPr/>
            </p:nvSpPr>
            <p:spPr>
              <a:xfrm rot="10800000">
                <a:off x="7085459" y="2973304"/>
                <a:ext cx="355424" cy="309935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</p:grpSp>
        <p:grpSp>
          <p:nvGrpSpPr>
            <p:cNvPr id="37" name="図形グループ 393"/>
            <p:cNvGrpSpPr>
              <a:grpSpLocks/>
            </p:cNvGrpSpPr>
            <p:nvPr/>
          </p:nvGrpSpPr>
          <p:grpSpPr bwMode="auto">
            <a:xfrm>
              <a:off x="1604392" y="4947784"/>
              <a:ext cx="1344176" cy="1157132"/>
              <a:chOff x="1913513" y="1245302"/>
              <a:chExt cx="1722048" cy="1334547"/>
            </a:xfrm>
          </p:grpSpPr>
          <p:sp>
            <p:nvSpPr>
              <p:cNvPr id="166" name="右矢印 178"/>
              <p:cNvSpPr/>
              <p:nvPr/>
            </p:nvSpPr>
            <p:spPr>
              <a:xfrm>
                <a:off x="3431238" y="1827679"/>
                <a:ext cx="204323" cy="163445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167" name="右矢印 179"/>
              <p:cNvSpPr/>
              <p:nvPr/>
            </p:nvSpPr>
            <p:spPr>
              <a:xfrm rot="10800000">
                <a:off x="1913513" y="1827679"/>
                <a:ext cx="185747" cy="161859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168" name="正方形/長方形 180"/>
              <p:cNvSpPr/>
              <p:nvPr/>
            </p:nvSpPr>
            <p:spPr>
              <a:xfrm>
                <a:off x="2367557" y="1245302"/>
                <a:ext cx="835069" cy="132978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7A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169" name="円/楕円 181"/>
              <p:cNvSpPr/>
              <p:nvPr/>
            </p:nvSpPr>
            <p:spPr>
              <a:xfrm>
                <a:off x="2245313" y="1246889"/>
                <a:ext cx="268301" cy="1328199"/>
              </a:xfrm>
              <a:prstGeom prst="ellipse">
                <a:avLst/>
              </a:prstGeom>
              <a:blipFill rotWithShape="1">
                <a:blip r:embed="rId4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170" name="円/楕円 182"/>
              <p:cNvSpPr/>
              <p:nvPr/>
            </p:nvSpPr>
            <p:spPr>
              <a:xfrm>
                <a:off x="3048630" y="1251649"/>
                <a:ext cx="266715" cy="1328200"/>
              </a:xfrm>
              <a:prstGeom prst="ellipse">
                <a:avLst/>
              </a:prstGeom>
              <a:blipFill rotWithShape="1">
                <a:blip r:embed="rId4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</p:grpSp>
        <p:sp>
          <p:nvSpPr>
            <p:cNvPr id="38" name="円/楕円 197"/>
            <p:cNvSpPr/>
            <p:nvPr/>
          </p:nvSpPr>
          <p:spPr bwMode="auto">
            <a:xfrm>
              <a:off x="3317672" y="4993199"/>
              <a:ext cx="1063158" cy="1041616"/>
            </a:xfrm>
            <a:prstGeom prst="ellipse">
              <a:avLst/>
            </a:prstGeom>
            <a:gradFill flip="none" rotWithShape="1">
              <a:gsLst>
                <a:gs pos="62000">
                  <a:srgbClr val="FFFF00"/>
                </a:gs>
                <a:gs pos="91000">
                  <a:srgbClr val="FFFF00"/>
                </a:gs>
                <a:gs pos="3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  <a:cs typeface="ＭＳ Ｐゴシック" pitchFamily="-108" charset="-128"/>
              </a:endParaRPr>
            </a:p>
          </p:txBody>
        </p:sp>
        <p:grpSp>
          <p:nvGrpSpPr>
            <p:cNvPr id="39" name="図形グループ 271"/>
            <p:cNvGrpSpPr>
              <a:grpSpLocks/>
            </p:cNvGrpSpPr>
            <p:nvPr/>
          </p:nvGrpSpPr>
          <p:grpSpPr bwMode="auto">
            <a:xfrm>
              <a:off x="4668983" y="5031446"/>
              <a:ext cx="1125648" cy="867805"/>
              <a:chOff x="5246368" y="1922972"/>
              <a:chExt cx="2931748" cy="2261260"/>
            </a:xfrm>
          </p:grpSpPr>
          <p:sp>
            <p:nvSpPr>
              <p:cNvPr id="96" name="円/楕円 217"/>
              <p:cNvSpPr/>
              <p:nvPr/>
            </p:nvSpPr>
            <p:spPr>
              <a:xfrm>
                <a:off x="5246368" y="1922972"/>
                <a:ext cx="2931748" cy="2261260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FFFF00"/>
                  </a:gs>
                  <a:gs pos="91000">
                    <a:srgbClr val="008000"/>
                  </a:gs>
                  <a:gs pos="3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grpSp>
            <p:nvGrpSpPr>
              <p:cNvPr id="97" name="図形グループ 85"/>
              <p:cNvGrpSpPr>
                <a:grpSpLocks/>
              </p:cNvGrpSpPr>
              <p:nvPr/>
            </p:nvGrpSpPr>
            <p:grpSpPr bwMode="auto">
              <a:xfrm>
                <a:off x="7438246" y="2776843"/>
                <a:ext cx="432193" cy="433387"/>
                <a:chOff x="492125" y="4910138"/>
                <a:chExt cx="574675" cy="576262"/>
              </a:xfrm>
            </p:grpSpPr>
            <p:sp>
              <p:nvSpPr>
                <p:cNvPr id="162" name="Oval 78"/>
                <p:cNvSpPr>
                  <a:spLocks noChangeArrowheads="1"/>
                </p:cNvSpPr>
                <p:nvPr/>
              </p:nvSpPr>
              <p:spPr bwMode="auto">
                <a:xfrm>
                  <a:off x="492125" y="4910138"/>
                  <a:ext cx="574675" cy="57626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  <p:sp>
              <p:nvSpPr>
                <p:cNvPr id="163" name="Oval 79"/>
                <p:cNvSpPr>
                  <a:spLocks noChangeArrowheads="1"/>
                </p:cNvSpPr>
                <p:nvPr/>
              </p:nvSpPr>
              <p:spPr bwMode="auto">
                <a:xfrm>
                  <a:off x="604838" y="4983163"/>
                  <a:ext cx="144463" cy="144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  <p:sp>
              <p:nvSpPr>
                <p:cNvPr id="164" name="Oval 80"/>
                <p:cNvSpPr>
                  <a:spLocks noChangeArrowheads="1"/>
                </p:cNvSpPr>
                <p:nvPr/>
              </p:nvSpPr>
              <p:spPr bwMode="auto">
                <a:xfrm>
                  <a:off x="892175" y="5054600"/>
                  <a:ext cx="144463" cy="144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CC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CC66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  <p:sp>
              <p:nvSpPr>
                <p:cNvPr id="165" name="Oval 81"/>
                <p:cNvSpPr>
                  <a:spLocks noChangeArrowheads="1"/>
                </p:cNvSpPr>
                <p:nvPr/>
              </p:nvSpPr>
              <p:spPr bwMode="auto">
                <a:xfrm>
                  <a:off x="685800" y="5214938"/>
                  <a:ext cx="144463" cy="144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</p:grpSp>
          <p:grpSp>
            <p:nvGrpSpPr>
              <p:cNvPr id="98" name="図形グループ 91"/>
              <p:cNvGrpSpPr>
                <a:grpSpLocks/>
              </p:cNvGrpSpPr>
              <p:nvPr/>
            </p:nvGrpSpPr>
            <p:grpSpPr bwMode="auto">
              <a:xfrm>
                <a:off x="5855967" y="2103940"/>
                <a:ext cx="432193" cy="433387"/>
                <a:chOff x="1101725" y="4452938"/>
                <a:chExt cx="574675" cy="576262"/>
              </a:xfrm>
            </p:grpSpPr>
            <p:sp>
              <p:nvSpPr>
                <p:cNvPr id="159" name="Oval 82"/>
                <p:cNvSpPr>
                  <a:spLocks noChangeArrowheads="1"/>
                </p:cNvSpPr>
                <p:nvPr/>
              </p:nvSpPr>
              <p:spPr bwMode="auto">
                <a:xfrm>
                  <a:off x="1101725" y="4452938"/>
                  <a:ext cx="574675" cy="57626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  <p:sp>
              <p:nvSpPr>
                <p:cNvPr id="160" name="Oval 83"/>
                <p:cNvSpPr>
                  <a:spLocks noChangeArrowheads="1"/>
                </p:cNvSpPr>
                <p:nvPr/>
              </p:nvSpPr>
              <p:spPr bwMode="auto">
                <a:xfrm>
                  <a:off x="1244600" y="4595813"/>
                  <a:ext cx="144463" cy="144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  <p:sp>
              <p:nvSpPr>
                <p:cNvPr id="161" name="Oval 84"/>
                <p:cNvSpPr>
                  <a:spLocks noChangeArrowheads="1"/>
                </p:cNvSpPr>
                <p:nvPr/>
              </p:nvSpPr>
              <p:spPr bwMode="auto">
                <a:xfrm>
                  <a:off x="1404938" y="4762500"/>
                  <a:ext cx="144463" cy="144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</p:grpSp>
          <p:grpSp>
            <p:nvGrpSpPr>
              <p:cNvPr id="99" name="図形グループ 95"/>
              <p:cNvGrpSpPr>
                <a:grpSpLocks/>
              </p:cNvGrpSpPr>
              <p:nvPr/>
            </p:nvGrpSpPr>
            <p:grpSpPr bwMode="auto">
              <a:xfrm>
                <a:off x="6084567" y="3539040"/>
                <a:ext cx="432193" cy="433387"/>
                <a:chOff x="1101725" y="4452938"/>
                <a:chExt cx="574675" cy="576262"/>
              </a:xfrm>
            </p:grpSpPr>
            <p:sp>
              <p:nvSpPr>
                <p:cNvPr id="156" name="Oval 82"/>
                <p:cNvSpPr>
                  <a:spLocks noChangeArrowheads="1"/>
                </p:cNvSpPr>
                <p:nvPr/>
              </p:nvSpPr>
              <p:spPr bwMode="auto">
                <a:xfrm>
                  <a:off x="1101725" y="4452938"/>
                  <a:ext cx="574675" cy="57626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  <p:sp>
              <p:nvSpPr>
                <p:cNvPr id="157" name="Oval 83"/>
                <p:cNvSpPr>
                  <a:spLocks noChangeArrowheads="1"/>
                </p:cNvSpPr>
                <p:nvPr/>
              </p:nvSpPr>
              <p:spPr bwMode="auto">
                <a:xfrm>
                  <a:off x="1244600" y="4595813"/>
                  <a:ext cx="144463" cy="144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  <p:sp>
              <p:nvSpPr>
                <p:cNvPr id="158" name="Oval 84"/>
                <p:cNvSpPr>
                  <a:spLocks noChangeArrowheads="1"/>
                </p:cNvSpPr>
                <p:nvPr/>
              </p:nvSpPr>
              <p:spPr bwMode="auto">
                <a:xfrm>
                  <a:off x="1404938" y="4762500"/>
                  <a:ext cx="144463" cy="144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</p:grpSp>
          <p:grpSp>
            <p:nvGrpSpPr>
              <p:cNvPr id="100" name="図形グループ 99"/>
              <p:cNvGrpSpPr>
                <a:grpSpLocks/>
              </p:cNvGrpSpPr>
              <p:nvPr/>
            </p:nvGrpSpPr>
            <p:grpSpPr bwMode="auto">
              <a:xfrm>
                <a:off x="7546891" y="3322346"/>
                <a:ext cx="432193" cy="433387"/>
                <a:chOff x="1101725" y="4452938"/>
                <a:chExt cx="574675" cy="576262"/>
              </a:xfrm>
            </p:grpSpPr>
            <p:sp>
              <p:nvSpPr>
                <p:cNvPr id="153" name="Oval 82"/>
                <p:cNvSpPr>
                  <a:spLocks noChangeArrowheads="1"/>
                </p:cNvSpPr>
                <p:nvPr/>
              </p:nvSpPr>
              <p:spPr bwMode="auto">
                <a:xfrm>
                  <a:off x="1101725" y="4452938"/>
                  <a:ext cx="574675" cy="57626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  <p:sp>
              <p:nvSpPr>
                <p:cNvPr id="154" name="Oval 83"/>
                <p:cNvSpPr>
                  <a:spLocks noChangeArrowheads="1"/>
                </p:cNvSpPr>
                <p:nvPr/>
              </p:nvSpPr>
              <p:spPr bwMode="auto">
                <a:xfrm>
                  <a:off x="1244600" y="4595813"/>
                  <a:ext cx="144463" cy="144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  <p:sp>
              <p:nvSpPr>
                <p:cNvPr id="155" name="Oval 84"/>
                <p:cNvSpPr>
                  <a:spLocks noChangeArrowheads="1"/>
                </p:cNvSpPr>
                <p:nvPr/>
              </p:nvSpPr>
              <p:spPr bwMode="auto">
                <a:xfrm>
                  <a:off x="1404938" y="4762500"/>
                  <a:ext cx="144463" cy="144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</p:grpSp>
          <p:grpSp>
            <p:nvGrpSpPr>
              <p:cNvPr id="101" name="図形グループ 103"/>
              <p:cNvGrpSpPr>
                <a:grpSpLocks/>
              </p:cNvGrpSpPr>
              <p:nvPr/>
            </p:nvGrpSpPr>
            <p:grpSpPr bwMode="auto">
              <a:xfrm>
                <a:off x="7222149" y="2192872"/>
                <a:ext cx="432193" cy="433387"/>
                <a:chOff x="1101725" y="4452938"/>
                <a:chExt cx="574675" cy="576262"/>
              </a:xfrm>
            </p:grpSpPr>
            <p:sp>
              <p:nvSpPr>
                <p:cNvPr id="150" name="Oval 82"/>
                <p:cNvSpPr>
                  <a:spLocks noChangeArrowheads="1"/>
                </p:cNvSpPr>
                <p:nvPr/>
              </p:nvSpPr>
              <p:spPr bwMode="auto">
                <a:xfrm>
                  <a:off x="1101725" y="4452938"/>
                  <a:ext cx="574675" cy="57626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  <p:sp>
              <p:nvSpPr>
                <p:cNvPr id="151" name="Oval 83"/>
                <p:cNvSpPr>
                  <a:spLocks noChangeArrowheads="1"/>
                </p:cNvSpPr>
                <p:nvPr/>
              </p:nvSpPr>
              <p:spPr bwMode="auto">
                <a:xfrm>
                  <a:off x="1244600" y="4595813"/>
                  <a:ext cx="144463" cy="144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  <p:sp>
              <p:nvSpPr>
                <p:cNvPr id="152" name="Oval 84"/>
                <p:cNvSpPr>
                  <a:spLocks noChangeArrowheads="1"/>
                </p:cNvSpPr>
                <p:nvPr/>
              </p:nvSpPr>
              <p:spPr bwMode="auto">
                <a:xfrm>
                  <a:off x="1404938" y="4762500"/>
                  <a:ext cx="144463" cy="144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</p:grpSp>
          <p:grpSp>
            <p:nvGrpSpPr>
              <p:cNvPr id="102" name="図形グループ 107"/>
              <p:cNvGrpSpPr>
                <a:grpSpLocks/>
              </p:cNvGrpSpPr>
              <p:nvPr/>
            </p:nvGrpSpPr>
            <p:grpSpPr bwMode="auto">
              <a:xfrm>
                <a:off x="6789956" y="3426327"/>
                <a:ext cx="432193" cy="433387"/>
                <a:chOff x="492125" y="4910138"/>
                <a:chExt cx="574675" cy="576262"/>
              </a:xfrm>
            </p:grpSpPr>
            <p:sp>
              <p:nvSpPr>
                <p:cNvPr id="146" name="Oval 78"/>
                <p:cNvSpPr>
                  <a:spLocks noChangeArrowheads="1"/>
                </p:cNvSpPr>
                <p:nvPr/>
              </p:nvSpPr>
              <p:spPr bwMode="auto">
                <a:xfrm>
                  <a:off x="492125" y="4910138"/>
                  <a:ext cx="574675" cy="57626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  <p:sp>
              <p:nvSpPr>
                <p:cNvPr id="147" name="Oval 79"/>
                <p:cNvSpPr>
                  <a:spLocks noChangeArrowheads="1"/>
                </p:cNvSpPr>
                <p:nvPr/>
              </p:nvSpPr>
              <p:spPr bwMode="auto">
                <a:xfrm>
                  <a:off x="604838" y="4983163"/>
                  <a:ext cx="144463" cy="144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  <p:sp>
              <p:nvSpPr>
                <p:cNvPr id="148" name="Oval 80"/>
                <p:cNvSpPr>
                  <a:spLocks noChangeArrowheads="1"/>
                </p:cNvSpPr>
                <p:nvPr/>
              </p:nvSpPr>
              <p:spPr bwMode="auto">
                <a:xfrm>
                  <a:off x="892175" y="5054600"/>
                  <a:ext cx="144463" cy="144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CC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CC66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  <p:sp>
              <p:nvSpPr>
                <p:cNvPr id="149" name="Oval 81"/>
                <p:cNvSpPr>
                  <a:spLocks noChangeArrowheads="1"/>
                </p:cNvSpPr>
                <p:nvPr/>
              </p:nvSpPr>
              <p:spPr bwMode="auto">
                <a:xfrm>
                  <a:off x="685800" y="5214938"/>
                  <a:ext cx="144463" cy="144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</p:grpSp>
          <p:grpSp>
            <p:nvGrpSpPr>
              <p:cNvPr id="103" name="図形グループ 112"/>
              <p:cNvGrpSpPr>
                <a:grpSpLocks/>
              </p:cNvGrpSpPr>
              <p:nvPr/>
            </p:nvGrpSpPr>
            <p:grpSpPr bwMode="auto">
              <a:xfrm>
                <a:off x="5589267" y="3145340"/>
                <a:ext cx="432193" cy="433387"/>
                <a:chOff x="492125" y="4910138"/>
                <a:chExt cx="574675" cy="576262"/>
              </a:xfrm>
            </p:grpSpPr>
            <p:sp>
              <p:nvSpPr>
                <p:cNvPr id="142" name="Oval 78"/>
                <p:cNvSpPr>
                  <a:spLocks noChangeArrowheads="1"/>
                </p:cNvSpPr>
                <p:nvPr/>
              </p:nvSpPr>
              <p:spPr bwMode="auto">
                <a:xfrm>
                  <a:off x="492125" y="4910138"/>
                  <a:ext cx="574675" cy="57626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  <p:sp>
              <p:nvSpPr>
                <p:cNvPr id="143" name="Oval 79"/>
                <p:cNvSpPr>
                  <a:spLocks noChangeArrowheads="1"/>
                </p:cNvSpPr>
                <p:nvPr/>
              </p:nvSpPr>
              <p:spPr bwMode="auto">
                <a:xfrm>
                  <a:off x="604838" y="4983163"/>
                  <a:ext cx="144463" cy="144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  <p:sp>
              <p:nvSpPr>
                <p:cNvPr id="144" name="Oval 80"/>
                <p:cNvSpPr>
                  <a:spLocks noChangeArrowheads="1"/>
                </p:cNvSpPr>
                <p:nvPr/>
              </p:nvSpPr>
              <p:spPr bwMode="auto">
                <a:xfrm>
                  <a:off x="892175" y="5054600"/>
                  <a:ext cx="144463" cy="144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CC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CC66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  <p:sp>
              <p:nvSpPr>
                <p:cNvPr id="145" name="Oval 81"/>
                <p:cNvSpPr>
                  <a:spLocks noChangeArrowheads="1"/>
                </p:cNvSpPr>
                <p:nvPr/>
              </p:nvSpPr>
              <p:spPr bwMode="auto">
                <a:xfrm>
                  <a:off x="685800" y="5214938"/>
                  <a:ext cx="144463" cy="1444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ja-JP" altLang="en-US">
                    <a:latin typeface="Calibri" pitchFamily="-108" charset="0"/>
                  </a:endParaRPr>
                </a:p>
              </p:txBody>
            </p:sp>
          </p:grpSp>
          <p:sp>
            <p:nvSpPr>
              <p:cNvPr id="104" name="Oval 21"/>
              <p:cNvSpPr>
                <a:spLocks noChangeArrowheads="1"/>
              </p:cNvSpPr>
              <p:nvPr/>
            </p:nvSpPr>
            <p:spPr bwMode="auto">
              <a:xfrm>
                <a:off x="5864225" y="28035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05" name="Oval 23"/>
              <p:cNvSpPr>
                <a:spLocks noChangeArrowheads="1"/>
              </p:cNvSpPr>
              <p:nvPr/>
            </p:nvSpPr>
            <p:spPr bwMode="auto">
              <a:xfrm>
                <a:off x="6367463" y="24987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06" name="Oval 24"/>
              <p:cNvSpPr>
                <a:spLocks noChangeArrowheads="1"/>
              </p:cNvSpPr>
              <p:nvPr/>
            </p:nvSpPr>
            <p:spPr bwMode="auto">
              <a:xfrm>
                <a:off x="6497759" y="2804982"/>
                <a:ext cx="144961" cy="14206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07" name="Oval 25"/>
              <p:cNvSpPr>
                <a:spLocks noChangeArrowheads="1"/>
              </p:cNvSpPr>
              <p:nvPr/>
            </p:nvSpPr>
            <p:spPr bwMode="auto">
              <a:xfrm>
                <a:off x="7489825" y="3116263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08" name="Oval 26"/>
              <p:cNvSpPr>
                <a:spLocks noChangeArrowheads="1"/>
              </p:cNvSpPr>
              <p:nvPr/>
            </p:nvSpPr>
            <p:spPr bwMode="auto">
              <a:xfrm>
                <a:off x="5821363" y="2963863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09" name="Oval 28"/>
              <p:cNvSpPr>
                <a:spLocks noChangeArrowheads="1"/>
              </p:cNvSpPr>
              <p:nvPr/>
            </p:nvSpPr>
            <p:spPr bwMode="auto">
              <a:xfrm>
                <a:off x="5965825" y="2887663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10" name="Oval 32"/>
              <p:cNvSpPr>
                <a:spLocks noChangeArrowheads="1"/>
              </p:cNvSpPr>
              <p:nvPr/>
            </p:nvSpPr>
            <p:spPr bwMode="auto">
              <a:xfrm>
                <a:off x="5965825" y="3192463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11" name="Oval 36"/>
              <p:cNvSpPr>
                <a:spLocks noChangeArrowheads="1"/>
              </p:cNvSpPr>
              <p:nvPr/>
            </p:nvSpPr>
            <p:spPr bwMode="auto">
              <a:xfrm>
                <a:off x="5973763" y="27273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12" name="Oval 37"/>
              <p:cNvSpPr>
                <a:spLocks noChangeArrowheads="1"/>
              </p:cNvSpPr>
              <p:nvPr/>
            </p:nvSpPr>
            <p:spPr bwMode="auto">
              <a:xfrm>
                <a:off x="6456363" y="29559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13" name="Oval 38"/>
              <p:cNvSpPr>
                <a:spLocks noChangeArrowheads="1"/>
              </p:cNvSpPr>
              <p:nvPr/>
            </p:nvSpPr>
            <p:spPr bwMode="auto">
              <a:xfrm>
                <a:off x="6811963" y="23336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14" name="Oval 41"/>
              <p:cNvSpPr>
                <a:spLocks noChangeArrowheads="1"/>
              </p:cNvSpPr>
              <p:nvPr/>
            </p:nvSpPr>
            <p:spPr bwMode="auto">
              <a:xfrm>
                <a:off x="6118225" y="2963863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15" name="Oval 43"/>
              <p:cNvSpPr>
                <a:spLocks noChangeArrowheads="1"/>
              </p:cNvSpPr>
              <p:nvPr/>
            </p:nvSpPr>
            <p:spPr bwMode="auto">
              <a:xfrm>
                <a:off x="6169025" y="3116263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16" name="Oval 45"/>
              <p:cNvSpPr>
                <a:spLocks noChangeArrowheads="1"/>
              </p:cNvSpPr>
              <p:nvPr/>
            </p:nvSpPr>
            <p:spPr bwMode="auto">
              <a:xfrm>
                <a:off x="7489825" y="2887663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17" name="Oval 47"/>
              <p:cNvSpPr>
                <a:spLocks noChangeArrowheads="1"/>
              </p:cNvSpPr>
              <p:nvPr/>
            </p:nvSpPr>
            <p:spPr bwMode="auto">
              <a:xfrm>
                <a:off x="6583553" y="3032883"/>
                <a:ext cx="144959" cy="14502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18" name="Oval 48"/>
              <p:cNvSpPr>
                <a:spLocks noChangeArrowheads="1"/>
              </p:cNvSpPr>
              <p:nvPr/>
            </p:nvSpPr>
            <p:spPr bwMode="auto">
              <a:xfrm>
                <a:off x="6956308" y="3260786"/>
                <a:ext cx="144959" cy="14502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19" name="Oval 49"/>
              <p:cNvSpPr>
                <a:spLocks noChangeArrowheads="1"/>
              </p:cNvSpPr>
              <p:nvPr/>
            </p:nvSpPr>
            <p:spPr bwMode="auto">
              <a:xfrm>
                <a:off x="7337938" y="2964809"/>
                <a:ext cx="144961" cy="14206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20" name="Oval 50"/>
              <p:cNvSpPr>
                <a:spLocks noChangeArrowheads="1"/>
              </p:cNvSpPr>
              <p:nvPr/>
            </p:nvSpPr>
            <p:spPr bwMode="auto">
              <a:xfrm>
                <a:off x="6126163" y="28797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21" name="Oval 52"/>
              <p:cNvSpPr>
                <a:spLocks noChangeArrowheads="1"/>
              </p:cNvSpPr>
              <p:nvPr/>
            </p:nvSpPr>
            <p:spPr bwMode="auto">
              <a:xfrm>
                <a:off x="7261225" y="28797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22" name="Oval 53"/>
              <p:cNvSpPr>
                <a:spLocks noChangeArrowheads="1"/>
              </p:cNvSpPr>
              <p:nvPr/>
            </p:nvSpPr>
            <p:spPr bwMode="auto">
              <a:xfrm>
                <a:off x="6964363" y="27273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23" name="Oval 55"/>
              <p:cNvSpPr>
                <a:spLocks noChangeArrowheads="1"/>
              </p:cNvSpPr>
              <p:nvPr/>
            </p:nvSpPr>
            <p:spPr bwMode="auto">
              <a:xfrm>
                <a:off x="6194425" y="32607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24" name="Oval 56"/>
              <p:cNvSpPr>
                <a:spLocks noChangeArrowheads="1"/>
              </p:cNvSpPr>
              <p:nvPr/>
            </p:nvSpPr>
            <p:spPr bwMode="auto">
              <a:xfrm>
                <a:off x="6118225" y="3040063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25" name="Oval 57"/>
              <p:cNvSpPr>
                <a:spLocks noChangeArrowheads="1"/>
              </p:cNvSpPr>
              <p:nvPr/>
            </p:nvSpPr>
            <p:spPr bwMode="auto">
              <a:xfrm>
                <a:off x="6423025" y="30321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26" name="Oval 58"/>
              <p:cNvSpPr>
                <a:spLocks noChangeArrowheads="1"/>
              </p:cNvSpPr>
              <p:nvPr/>
            </p:nvSpPr>
            <p:spPr bwMode="auto">
              <a:xfrm>
                <a:off x="5821363" y="31845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27" name="Oval 59"/>
              <p:cNvSpPr>
                <a:spLocks noChangeArrowheads="1"/>
              </p:cNvSpPr>
              <p:nvPr/>
            </p:nvSpPr>
            <p:spPr bwMode="auto">
              <a:xfrm>
                <a:off x="6194425" y="26511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28" name="Oval 60"/>
              <p:cNvSpPr>
                <a:spLocks noChangeArrowheads="1"/>
              </p:cNvSpPr>
              <p:nvPr/>
            </p:nvSpPr>
            <p:spPr bwMode="auto">
              <a:xfrm>
                <a:off x="6423025" y="3116263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29" name="Oval 61"/>
              <p:cNvSpPr>
                <a:spLocks noChangeArrowheads="1"/>
              </p:cNvSpPr>
              <p:nvPr/>
            </p:nvSpPr>
            <p:spPr bwMode="auto">
              <a:xfrm>
                <a:off x="6270625" y="29559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30" name="Oval 62"/>
              <p:cNvSpPr>
                <a:spLocks noChangeArrowheads="1"/>
              </p:cNvSpPr>
              <p:nvPr/>
            </p:nvSpPr>
            <p:spPr bwMode="auto">
              <a:xfrm>
                <a:off x="7108825" y="31083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31" name="Oval 63"/>
              <p:cNvSpPr>
                <a:spLocks noChangeArrowheads="1"/>
              </p:cNvSpPr>
              <p:nvPr/>
            </p:nvSpPr>
            <p:spPr bwMode="auto">
              <a:xfrm>
                <a:off x="6423025" y="3395663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32" name="Oval 64"/>
              <p:cNvSpPr>
                <a:spLocks noChangeArrowheads="1"/>
              </p:cNvSpPr>
              <p:nvPr/>
            </p:nvSpPr>
            <p:spPr bwMode="auto">
              <a:xfrm>
                <a:off x="7413625" y="32607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33" name="Oval 66"/>
              <p:cNvSpPr>
                <a:spLocks noChangeArrowheads="1"/>
              </p:cNvSpPr>
              <p:nvPr/>
            </p:nvSpPr>
            <p:spPr bwMode="auto">
              <a:xfrm>
                <a:off x="6430963" y="26511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34" name="Oval 67"/>
              <p:cNvSpPr>
                <a:spLocks noChangeArrowheads="1"/>
              </p:cNvSpPr>
              <p:nvPr/>
            </p:nvSpPr>
            <p:spPr bwMode="auto">
              <a:xfrm>
                <a:off x="6964363" y="29559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35" name="Oval 68"/>
              <p:cNvSpPr>
                <a:spLocks noChangeArrowheads="1"/>
              </p:cNvSpPr>
              <p:nvPr/>
            </p:nvSpPr>
            <p:spPr bwMode="auto">
              <a:xfrm>
                <a:off x="7192963" y="32607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36" name="Oval 70"/>
              <p:cNvSpPr>
                <a:spLocks noChangeArrowheads="1"/>
              </p:cNvSpPr>
              <p:nvPr/>
            </p:nvSpPr>
            <p:spPr bwMode="auto">
              <a:xfrm>
                <a:off x="6811347" y="3115756"/>
                <a:ext cx="144961" cy="14502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37" name="Oval 71"/>
              <p:cNvSpPr>
                <a:spLocks noChangeArrowheads="1"/>
              </p:cNvSpPr>
              <p:nvPr/>
            </p:nvSpPr>
            <p:spPr bwMode="auto">
              <a:xfrm>
                <a:off x="6727825" y="27273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38" name="Oval 72"/>
              <p:cNvSpPr>
                <a:spLocks noChangeArrowheads="1"/>
              </p:cNvSpPr>
              <p:nvPr/>
            </p:nvSpPr>
            <p:spPr bwMode="auto">
              <a:xfrm>
                <a:off x="6574677" y="3192710"/>
                <a:ext cx="144961" cy="14502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39" name="Oval 73"/>
              <p:cNvSpPr>
                <a:spLocks noChangeArrowheads="1"/>
              </p:cNvSpPr>
              <p:nvPr/>
            </p:nvSpPr>
            <p:spPr bwMode="auto">
              <a:xfrm>
                <a:off x="6651625" y="2879725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40" name="Oval 74"/>
              <p:cNvSpPr>
                <a:spLocks noChangeArrowheads="1"/>
              </p:cNvSpPr>
              <p:nvPr/>
            </p:nvSpPr>
            <p:spPr bwMode="auto">
              <a:xfrm>
                <a:off x="7032625" y="2887663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  <p:sp>
            <p:nvSpPr>
              <p:cNvPr id="141" name="Oval 75"/>
              <p:cNvSpPr>
                <a:spLocks noChangeArrowheads="1"/>
              </p:cNvSpPr>
              <p:nvPr/>
            </p:nvSpPr>
            <p:spPr bwMode="auto">
              <a:xfrm>
                <a:off x="5889625" y="3040063"/>
                <a:ext cx="144463" cy="144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ja-JP" altLang="en-US">
                  <a:latin typeface="Calibri" pitchFamily="-108" charset="0"/>
                </a:endParaRPr>
              </a:p>
            </p:txBody>
          </p:sp>
        </p:grpSp>
        <p:grpSp>
          <p:nvGrpSpPr>
            <p:cNvPr id="40" name="図形グループ 342"/>
            <p:cNvGrpSpPr>
              <a:grpSpLocks/>
            </p:cNvGrpSpPr>
            <p:nvPr/>
          </p:nvGrpSpPr>
          <p:grpSpPr bwMode="auto">
            <a:xfrm>
              <a:off x="5984383" y="5042155"/>
              <a:ext cx="1299601" cy="882297"/>
              <a:chOff x="4948633" y="1744625"/>
              <a:chExt cx="3881340" cy="2635473"/>
            </a:xfrm>
          </p:grpSpPr>
          <p:sp>
            <p:nvSpPr>
              <p:cNvPr id="47" name="円/楕円 288"/>
              <p:cNvSpPr/>
              <p:nvPr/>
            </p:nvSpPr>
            <p:spPr>
              <a:xfrm>
                <a:off x="4948633" y="1744625"/>
                <a:ext cx="3881340" cy="263547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48" name="円/楕円 289"/>
              <p:cNvSpPr/>
              <p:nvPr/>
            </p:nvSpPr>
            <p:spPr>
              <a:xfrm>
                <a:off x="5543796" y="2110663"/>
                <a:ext cx="166353" cy="136431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49" name="円/楕円 290"/>
              <p:cNvSpPr/>
              <p:nvPr/>
            </p:nvSpPr>
            <p:spPr>
              <a:xfrm>
                <a:off x="5470601" y="2370217"/>
                <a:ext cx="166353" cy="136431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0" name="円/楕円 291"/>
              <p:cNvSpPr/>
              <p:nvPr/>
            </p:nvSpPr>
            <p:spPr>
              <a:xfrm>
                <a:off x="5217744" y="2653064"/>
                <a:ext cx="166353" cy="136433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1" name="円/楕円 292"/>
              <p:cNvSpPr/>
              <p:nvPr/>
            </p:nvSpPr>
            <p:spPr>
              <a:xfrm>
                <a:off x="5430676" y="3052378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2" name="円/楕円 293"/>
              <p:cNvSpPr/>
              <p:nvPr/>
            </p:nvSpPr>
            <p:spPr>
              <a:xfrm>
                <a:off x="5154528" y="3228742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3" name="円/楕円 294"/>
              <p:cNvSpPr/>
              <p:nvPr/>
            </p:nvSpPr>
            <p:spPr>
              <a:xfrm>
                <a:off x="5487235" y="3465002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4" name="円/楕円 295"/>
              <p:cNvSpPr/>
              <p:nvPr/>
            </p:nvSpPr>
            <p:spPr>
              <a:xfrm>
                <a:off x="5839904" y="3761161"/>
                <a:ext cx="166353" cy="136431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5" name="円/楕円 296"/>
              <p:cNvSpPr/>
              <p:nvPr/>
            </p:nvSpPr>
            <p:spPr>
              <a:xfrm>
                <a:off x="6145994" y="4020715"/>
                <a:ext cx="166353" cy="136431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6" name="円/楕円 297"/>
              <p:cNvSpPr/>
              <p:nvPr/>
            </p:nvSpPr>
            <p:spPr>
              <a:xfrm>
                <a:off x="6488683" y="4030697"/>
                <a:ext cx="166353" cy="136433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7" name="円/楕円 298"/>
              <p:cNvSpPr/>
              <p:nvPr/>
            </p:nvSpPr>
            <p:spPr>
              <a:xfrm>
                <a:off x="6831369" y="4110560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8" name="円/楕円 299"/>
              <p:cNvSpPr/>
              <p:nvPr/>
            </p:nvSpPr>
            <p:spPr>
              <a:xfrm>
                <a:off x="7233945" y="4037352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9" name="円/楕円 300"/>
              <p:cNvSpPr/>
              <p:nvPr/>
            </p:nvSpPr>
            <p:spPr>
              <a:xfrm>
                <a:off x="7386990" y="3737867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0" name="円/楕円 301"/>
              <p:cNvSpPr/>
              <p:nvPr/>
            </p:nvSpPr>
            <p:spPr>
              <a:xfrm>
                <a:off x="7762947" y="3771143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1" name="円/楕円 302"/>
              <p:cNvSpPr/>
              <p:nvPr/>
            </p:nvSpPr>
            <p:spPr>
              <a:xfrm>
                <a:off x="7619885" y="3937524"/>
                <a:ext cx="166353" cy="136433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2" name="円/楕円 303"/>
              <p:cNvSpPr/>
              <p:nvPr/>
            </p:nvSpPr>
            <p:spPr>
              <a:xfrm>
                <a:off x="7995842" y="3757832"/>
                <a:ext cx="166353" cy="136433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3" name="円/楕円 304"/>
              <p:cNvSpPr/>
              <p:nvPr/>
            </p:nvSpPr>
            <p:spPr>
              <a:xfrm>
                <a:off x="8148887" y="3445036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4" name="円/楕円 305"/>
              <p:cNvSpPr/>
              <p:nvPr/>
            </p:nvSpPr>
            <p:spPr>
              <a:xfrm>
                <a:off x="8301932" y="3098964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5" name="円/楕円 306"/>
              <p:cNvSpPr/>
              <p:nvPr/>
            </p:nvSpPr>
            <p:spPr>
              <a:xfrm>
                <a:off x="8454977" y="2729600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6" name="円/楕円 307"/>
              <p:cNvSpPr/>
              <p:nvPr/>
            </p:nvSpPr>
            <p:spPr>
              <a:xfrm>
                <a:off x="8594714" y="3085654"/>
                <a:ext cx="166353" cy="136433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7" name="円/楕円 308"/>
              <p:cNvSpPr/>
              <p:nvPr/>
            </p:nvSpPr>
            <p:spPr>
              <a:xfrm>
                <a:off x="7912666" y="2623116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8" name="円/楕円 309"/>
              <p:cNvSpPr/>
              <p:nvPr/>
            </p:nvSpPr>
            <p:spPr>
              <a:xfrm>
                <a:off x="8162195" y="2589840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9" name="円/楕円 310"/>
              <p:cNvSpPr/>
              <p:nvPr/>
            </p:nvSpPr>
            <p:spPr>
              <a:xfrm>
                <a:off x="8079020" y="2945894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0" name="円/楕円 311"/>
              <p:cNvSpPr/>
              <p:nvPr/>
            </p:nvSpPr>
            <p:spPr>
              <a:xfrm>
                <a:off x="7929301" y="2300336"/>
                <a:ext cx="166353" cy="136433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1" name="円/楕円 312"/>
              <p:cNvSpPr/>
              <p:nvPr/>
            </p:nvSpPr>
            <p:spPr>
              <a:xfrm>
                <a:off x="7679772" y="2519959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2" name="円/楕円 313"/>
              <p:cNvSpPr/>
              <p:nvPr/>
            </p:nvSpPr>
            <p:spPr>
              <a:xfrm>
                <a:off x="7666464" y="2040782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3" name="円/楕円 314"/>
              <p:cNvSpPr/>
              <p:nvPr/>
            </p:nvSpPr>
            <p:spPr>
              <a:xfrm>
                <a:off x="7233945" y="2127300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4" name="円/楕円 315"/>
              <p:cNvSpPr/>
              <p:nvPr/>
            </p:nvSpPr>
            <p:spPr>
              <a:xfrm>
                <a:off x="5979641" y="2110663"/>
                <a:ext cx="166353" cy="136431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5" name="円/楕円 316"/>
              <p:cNvSpPr/>
              <p:nvPr/>
            </p:nvSpPr>
            <p:spPr>
              <a:xfrm>
                <a:off x="6405505" y="1970903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6" name="円/楕円 317"/>
              <p:cNvSpPr/>
              <p:nvPr/>
            </p:nvSpPr>
            <p:spPr>
              <a:xfrm>
                <a:off x="6062818" y="2483356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7" name="円/楕円 318"/>
              <p:cNvSpPr/>
              <p:nvPr/>
            </p:nvSpPr>
            <p:spPr>
              <a:xfrm>
                <a:off x="6831369" y="2370217"/>
                <a:ext cx="166353" cy="136431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8" name="円/楕円 319"/>
              <p:cNvSpPr/>
              <p:nvPr/>
            </p:nvSpPr>
            <p:spPr>
              <a:xfrm>
                <a:off x="7386990" y="2729600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9" name="円/楕円 320"/>
              <p:cNvSpPr/>
              <p:nvPr/>
            </p:nvSpPr>
            <p:spPr>
              <a:xfrm>
                <a:off x="6145994" y="3098964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80" name="円/楕円 321"/>
              <p:cNvSpPr/>
              <p:nvPr/>
            </p:nvSpPr>
            <p:spPr>
              <a:xfrm>
                <a:off x="6748194" y="3514917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81" name="円/楕円 322"/>
              <p:cNvSpPr/>
              <p:nvPr/>
            </p:nvSpPr>
            <p:spPr>
              <a:xfrm>
                <a:off x="7400298" y="3465002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82" name="円/楕円 323"/>
              <p:cNvSpPr/>
              <p:nvPr/>
            </p:nvSpPr>
            <p:spPr>
              <a:xfrm>
                <a:off x="6312347" y="3704591"/>
                <a:ext cx="166353" cy="136433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83" name="円/楕円 324"/>
              <p:cNvSpPr/>
              <p:nvPr/>
            </p:nvSpPr>
            <p:spPr>
              <a:xfrm>
                <a:off x="6465392" y="3854334"/>
                <a:ext cx="166353" cy="139760"/>
              </a:xfrm>
              <a:prstGeom prst="ellipse">
                <a:avLst/>
              </a:prstGeom>
              <a:gradFill>
                <a:gsLst>
                  <a:gs pos="2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1872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84" name="円/楕円 325"/>
              <p:cNvSpPr/>
              <p:nvPr/>
            </p:nvSpPr>
            <p:spPr>
              <a:xfrm>
                <a:off x="6997722" y="2945894"/>
                <a:ext cx="236223" cy="24624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1944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85" name="円/楕円 326"/>
              <p:cNvSpPr/>
              <p:nvPr/>
            </p:nvSpPr>
            <p:spPr>
              <a:xfrm>
                <a:off x="7150767" y="3548194"/>
                <a:ext cx="236223" cy="24624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1944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86" name="円/楕円 327"/>
              <p:cNvSpPr/>
              <p:nvPr/>
            </p:nvSpPr>
            <p:spPr>
              <a:xfrm>
                <a:off x="6472046" y="3737867"/>
                <a:ext cx="236223" cy="24624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1944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87" name="円/楕円 328"/>
              <p:cNvSpPr/>
              <p:nvPr/>
            </p:nvSpPr>
            <p:spPr>
              <a:xfrm>
                <a:off x="5829924" y="3368502"/>
                <a:ext cx="232895" cy="24624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1944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88" name="円/楕円 329"/>
              <p:cNvSpPr/>
              <p:nvPr/>
            </p:nvSpPr>
            <p:spPr>
              <a:xfrm>
                <a:off x="5430676" y="2606477"/>
                <a:ext cx="236221" cy="24624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1944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89" name="円/楕円 330"/>
              <p:cNvSpPr/>
              <p:nvPr/>
            </p:nvSpPr>
            <p:spPr>
              <a:xfrm>
                <a:off x="5819941" y="2120645"/>
                <a:ext cx="232895" cy="249572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1944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90" name="円/楕円 331"/>
              <p:cNvSpPr/>
              <p:nvPr/>
            </p:nvSpPr>
            <p:spPr>
              <a:xfrm>
                <a:off x="7104189" y="1917661"/>
                <a:ext cx="236223" cy="24624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1944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91" name="円/楕円 332"/>
              <p:cNvSpPr/>
              <p:nvPr/>
            </p:nvSpPr>
            <p:spPr>
              <a:xfrm>
                <a:off x="7786238" y="2343596"/>
                <a:ext cx="236221" cy="24624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1944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92" name="円/楕円 333"/>
              <p:cNvSpPr/>
              <p:nvPr/>
            </p:nvSpPr>
            <p:spPr>
              <a:xfrm>
                <a:off x="8185486" y="2832755"/>
                <a:ext cx="232895" cy="249572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1944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93" name="円/楕円 334"/>
              <p:cNvSpPr/>
              <p:nvPr/>
            </p:nvSpPr>
            <p:spPr>
              <a:xfrm>
                <a:off x="8022459" y="3491623"/>
                <a:ext cx="232895" cy="24624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1944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94" name="円/楕円 335"/>
              <p:cNvSpPr/>
              <p:nvPr/>
            </p:nvSpPr>
            <p:spPr>
              <a:xfrm>
                <a:off x="5154528" y="3012446"/>
                <a:ext cx="236223" cy="24624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1944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95" name="円/楕円 336"/>
              <p:cNvSpPr/>
              <p:nvPr/>
            </p:nvSpPr>
            <p:spPr>
              <a:xfrm>
                <a:off x="6145994" y="2746237"/>
                <a:ext cx="236223" cy="24624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1944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rgbClr val="FFFFFF"/>
                  </a:solidFill>
                  <a:cs typeface="ＭＳ Ｐゴシック" pitchFamily="-108" charset="-128"/>
                </a:endParaRPr>
              </a:p>
            </p:txBody>
          </p:sp>
        </p:grpSp>
        <p:cxnSp>
          <p:nvCxnSpPr>
            <p:cNvPr id="41" name="直線矢印コネクタ 337"/>
            <p:cNvCxnSpPr/>
            <p:nvPr/>
          </p:nvCxnSpPr>
          <p:spPr>
            <a:xfrm>
              <a:off x="166920" y="4809604"/>
              <a:ext cx="7405687" cy="42299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09"/>
            <p:cNvSpPr txBox="1">
              <a:spLocks noChangeArrowheads="1"/>
            </p:cNvSpPr>
            <p:nvPr/>
          </p:nvSpPr>
          <p:spPr bwMode="auto">
            <a:xfrm>
              <a:off x="1769464" y="4498253"/>
              <a:ext cx="1107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ja-JP" altLang="en-US" dirty="0" smtClean="0">
                  <a:solidFill>
                    <a:srgbClr val="1659A5"/>
                  </a:solidFill>
                  <a:latin typeface="Calibri" pitchFamily="-108" charset="0"/>
                </a:rPr>
                <a:t>熱平衡化</a:t>
              </a:r>
              <a:endParaRPr lang="ja-JP" altLang="en-US" dirty="0">
                <a:solidFill>
                  <a:srgbClr val="1659A5"/>
                </a:solidFill>
                <a:latin typeface="Calibri" pitchFamily="-108" charset="0"/>
              </a:endParaRPr>
            </a:p>
          </p:txBody>
        </p:sp>
        <p:sp>
          <p:nvSpPr>
            <p:cNvPr id="43" name="テキスト ボックス 410"/>
            <p:cNvSpPr txBox="1">
              <a:spLocks noChangeArrowheads="1"/>
            </p:cNvSpPr>
            <p:nvPr/>
          </p:nvSpPr>
          <p:spPr bwMode="auto">
            <a:xfrm>
              <a:off x="3207368" y="4517140"/>
              <a:ext cx="14157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1600" dirty="0" smtClean="0">
                  <a:solidFill>
                    <a:srgbClr val="1659A5"/>
                  </a:solidFill>
                  <a:latin typeface="Calibri" pitchFamily="-108" charset="0"/>
                </a:rPr>
                <a:t>相対論的流体</a:t>
              </a:r>
              <a:endParaRPr lang="ja-JP" altLang="en-US" sz="1600" dirty="0">
                <a:solidFill>
                  <a:srgbClr val="1659A5"/>
                </a:solidFill>
                <a:latin typeface="Calibri" pitchFamily="-108" charset="0"/>
              </a:endParaRPr>
            </a:p>
          </p:txBody>
        </p:sp>
        <p:sp>
          <p:nvSpPr>
            <p:cNvPr id="44" name="テキスト ボックス 411"/>
            <p:cNvSpPr txBox="1">
              <a:spLocks noChangeArrowheads="1"/>
            </p:cNvSpPr>
            <p:nvPr/>
          </p:nvSpPr>
          <p:spPr bwMode="auto">
            <a:xfrm>
              <a:off x="4688452" y="4489189"/>
              <a:ext cx="12080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ja-JP" altLang="en-US" dirty="0" smtClean="0">
                  <a:solidFill>
                    <a:srgbClr val="1659A5"/>
                  </a:solidFill>
                  <a:latin typeface="Calibri" pitchFamily="-108" charset="0"/>
                </a:rPr>
                <a:t>ハドロン化</a:t>
              </a:r>
              <a:endParaRPr lang="ja-JP" altLang="en-US" dirty="0">
                <a:solidFill>
                  <a:srgbClr val="1659A5"/>
                </a:solidFill>
                <a:latin typeface="Calibri" pitchFamily="-108" charset="0"/>
              </a:endParaRPr>
            </a:p>
          </p:txBody>
        </p:sp>
        <p:sp>
          <p:nvSpPr>
            <p:cNvPr id="45" name="テキスト ボックス 412"/>
            <p:cNvSpPr txBox="1">
              <a:spLocks noChangeArrowheads="1"/>
            </p:cNvSpPr>
            <p:nvPr/>
          </p:nvSpPr>
          <p:spPr bwMode="auto">
            <a:xfrm>
              <a:off x="5939721" y="4499745"/>
              <a:ext cx="1593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ja-JP" altLang="en-US" dirty="0" smtClean="0">
                  <a:solidFill>
                    <a:srgbClr val="1659A5"/>
                  </a:solidFill>
                  <a:latin typeface="Calibri" pitchFamily="-108" charset="0"/>
                </a:rPr>
                <a:t>フリーズアウト</a:t>
              </a:r>
              <a:endParaRPr lang="ja-JP" altLang="en-US" dirty="0">
                <a:solidFill>
                  <a:srgbClr val="1659A5"/>
                </a:solidFill>
                <a:latin typeface="Calibri" pitchFamily="-108" charset="0"/>
              </a:endParaRPr>
            </a:p>
          </p:txBody>
        </p:sp>
        <p:sp>
          <p:nvSpPr>
            <p:cNvPr id="46" name="テキスト ボックス 413"/>
            <p:cNvSpPr txBox="1">
              <a:spLocks noChangeArrowheads="1"/>
            </p:cNvSpPr>
            <p:nvPr/>
          </p:nvSpPr>
          <p:spPr bwMode="auto">
            <a:xfrm>
              <a:off x="241532" y="4485754"/>
              <a:ext cx="6463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ja-JP" altLang="en-US" dirty="0" smtClean="0">
                  <a:solidFill>
                    <a:srgbClr val="1659A5"/>
                  </a:solidFill>
                  <a:latin typeface="Calibri" pitchFamily="-108" charset="0"/>
                </a:rPr>
                <a:t>衝突</a:t>
              </a:r>
              <a:endParaRPr lang="ja-JP" altLang="en-US" dirty="0">
                <a:solidFill>
                  <a:srgbClr val="1659A5"/>
                </a:solidFill>
                <a:latin typeface="Calibri" pitchFamily="-108" charset="0"/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324015" y="4735794"/>
            <a:ext cx="24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+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Nucleon substructure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9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rapi-ppb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49" y="2825908"/>
            <a:ext cx="3977307" cy="2362884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6692"/>
          </a:xfrm>
        </p:spPr>
        <p:txBody>
          <a:bodyPr/>
          <a:lstStyle/>
          <a:p>
            <a:r>
              <a:rPr kumimoji="1" lang="ja-JP" altLang="en-US" dirty="0" smtClean="0"/>
              <a:t>小さい系と大きい系の比較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0" y="1029892"/>
            <a:ext cx="9144000" cy="4229229"/>
          </a:xfrm>
        </p:spPr>
        <p:txBody>
          <a:bodyPr/>
          <a:lstStyle/>
          <a:p>
            <a:r>
              <a:rPr lang="ja-JP" altLang="en-US" dirty="0" smtClean="0"/>
              <a:t>初期条件のパラメータに対するインプット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66693" y="2371541"/>
            <a:ext cx="337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kumimoji="1" lang="en-US" altLang="ja-JP" sz="2000" dirty="0" err="1" smtClean="0"/>
              <a:t>p+Pb</a:t>
            </a:r>
            <a:r>
              <a:rPr kumimoji="1" lang="ja-JP" altLang="en-US" sz="2000" dirty="0" smtClean="0"/>
              <a:t> 衝突系</a:t>
            </a:r>
            <a:r>
              <a:rPr kumimoji="1" lang="en-US" altLang="ja-JP" sz="2000" dirty="0" smtClean="0"/>
              <a:t>(√s = 5.02 </a:t>
            </a:r>
            <a:r>
              <a:rPr kumimoji="1" lang="en-US" altLang="ja-JP" sz="2000" dirty="0" err="1" smtClean="0"/>
              <a:t>TeV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6132" y="2384991"/>
            <a:ext cx="3454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kumimoji="1" lang="en-US" altLang="ja-JP" sz="2000" dirty="0" err="1" smtClean="0"/>
              <a:t>Pb+Pb</a:t>
            </a:r>
            <a:r>
              <a:rPr kumimoji="1" lang="ja-JP" altLang="en-US" sz="2000" dirty="0" smtClean="0"/>
              <a:t> 衝突系</a:t>
            </a:r>
            <a:r>
              <a:rPr kumimoji="1" lang="en-US" altLang="ja-JP" sz="2000" dirty="0" smtClean="0"/>
              <a:t> (√s=2.76 </a:t>
            </a:r>
            <a:r>
              <a:rPr kumimoji="1" lang="en-US" altLang="ja-JP" sz="2000" dirty="0" err="1" smtClean="0"/>
              <a:t>TeV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0910" y="1658563"/>
            <a:ext cx="2566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擬ラピディティー分布：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9053" y="2039561"/>
            <a:ext cx="773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セントラリティ　</a:t>
            </a:r>
            <a:r>
              <a:rPr lang="en-US" altLang="ja-JP" dirty="0" smtClean="0"/>
              <a:t>0 to 5 %</a:t>
            </a:r>
            <a:r>
              <a:rPr lang="en-US" altLang="en-US" dirty="0"/>
              <a:t> </a:t>
            </a:r>
            <a:r>
              <a:rPr lang="ja-JP" altLang="en-US" dirty="0" smtClean="0"/>
              <a:t>のデータを合わせるように初期条件のパラメータを固定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73559" y="5048187"/>
            <a:ext cx="345617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Times New Roman"/>
                <a:cs typeface="Times New Roman"/>
              </a:rPr>
              <a:t>η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69500" y="5188791"/>
            <a:ext cx="2377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ALICE</a:t>
            </a:r>
            <a:r>
              <a:rPr lang="ja-JP" altLang="en-US" sz="1200" dirty="0" smtClean="0"/>
              <a:t> </a:t>
            </a:r>
            <a:r>
              <a:rPr lang="en-US" altLang="en-US" sz="1200" dirty="0"/>
              <a:t>collaboration</a:t>
            </a:r>
            <a:r>
              <a:rPr lang="en-US" altLang="ja-JP" sz="1200" dirty="0"/>
              <a:t>,</a:t>
            </a:r>
            <a:r>
              <a:rPr lang="en-US" altLang="en-US" sz="1200" dirty="0"/>
              <a:t> </a:t>
            </a:r>
            <a:r>
              <a:rPr lang="en-US" altLang="ja-JP" sz="1200" dirty="0"/>
              <a:t>PRC91.064905</a:t>
            </a:r>
            <a:endParaRPr kumimoji="1" lang="ja-JP" altLang="en-US" sz="1200" dirty="0"/>
          </a:p>
        </p:txBody>
      </p:sp>
      <p:pic>
        <p:nvPicPr>
          <p:cNvPr id="15" name="図 14" descr="rapi-pbp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4" y="2825908"/>
            <a:ext cx="3618824" cy="240344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077760" y="3221931"/>
            <a:ext cx="1122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input: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0to5%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47544" y="3230633"/>
            <a:ext cx="1122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input: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0to5%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55878" y="3745151"/>
            <a:ext cx="740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</a:rPr>
              <a:t>5to10%</a:t>
            </a:r>
            <a:endParaRPr kumimoji="1" lang="ja-JP" altLang="en-US" sz="1400" dirty="0">
              <a:solidFill>
                <a:srgbClr val="008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36737" y="3690040"/>
            <a:ext cx="740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</a:rPr>
              <a:t>5to10%</a:t>
            </a:r>
            <a:endParaRPr kumimoji="1" lang="ja-JP" altLang="en-US" sz="1400" dirty="0">
              <a:solidFill>
                <a:srgbClr val="008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46927" y="4016157"/>
            <a:ext cx="830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400" dirty="0" smtClean="0">
                <a:solidFill>
                  <a:srgbClr val="3366FF"/>
                </a:solidFill>
              </a:rPr>
              <a:t>1</a:t>
            </a:r>
            <a:r>
              <a:rPr lang="en-US" altLang="ja-JP" sz="1400" dirty="0" smtClean="0">
                <a:solidFill>
                  <a:srgbClr val="3366FF"/>
                </a:solidFill>
              </a:rPr>
              <a:t>0</a:t>
            </a:r>
            <a:r>
              <a:rPr kumimoji="1" lang="en-US" altLang="ja-JP" sz="1400" dirty="0" smtClean="0">
                <a:solidFill>
                  <a:srgbClr val="3366FF"/>
                </a:solidFill>
              </a:rPr>
              <a:t>to20%</a:t>
            </a:r>
            <a:endParaRPr kumimoji="1" lang="ja-JP" altLang="en-US" sz="1400" dirty="0">
              <a:solidFill>
                <a:srgbClr val="3366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252157" y="4333917"/>
            <a:ext cx="831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20to40%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30408" y="3993214"/>
            <a:ext cx="830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400" dirty="0" smtClean="0">
                <a:solidFill>
                  <a:srgbClr val="3366FF"/>
                </a:solidFill>
              </a:rPr>
              <a:t>1</a:t>
            </a:r>
            <a:r>
              <a:rPr lang="en-US" altLang="ja-JP" sz="1400" dirty="0" smtClean="0">
                <a:solidFill>
                  <a:srgbClr val="3366FF"/>
                </a:solidFill>
              </a:rPr>
              <a:t>0</a:t>
            </a:r>
            <a:r>
              <a:rPr kumimoji="1" lang="en-US" altLang="ja-JP" sz="1400" dirty="0" smtClean="0">
                <a:solidFill>
                  <a:srgbClr val="3366FF"/>
                </a:solidFill>
              </a:rPr>
              <a:t>to20%</a:t>
            </a:r>
            <a:endParaRPr kumimoji="1" lang="ja-JP" altLang="en-US" sz="1400" dirty="0">
              <a:solidFill>
                <a:srgbClr val="3366FF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4883" y="4345632"/>
            <a:ext cx="831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20to40%</a:t>
            </a:r>
            <a:endParaRPr kumimoji="1" lang="ja-JP" altLang="en-US" sz="1400" dirty="0"/>
          </a:p>
        </p:txBody>
      </p:sp>
      <p:pic>
        <p:nvPicPr>
          <p:cNvPr id="25" name="図 24" descr="PbPb-cen0to5-x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862" y="4559758"/>
            <a:ext cx="1126187" cy="844640"/>
          </a:xfrm>
          <a:prstGeom prst="rect">
            <a:avLst/>
          </a:prstGeom>
        </p:spPr>
      </p:pic>
      <p:pic>
        <p:nvPicPr>
          <p:cNvPr id="26" name="図 25" descr="pPb-cen0to5-x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74" y="4323934"/>
            <a:ext cx="1160353" cy="976398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2399300" y="4626097"/>
            <a:ext cx="831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4"/>
                </a:solidFill>
              </a:rPr>
              <a:t>40to60%</a:t>
            </a:r>
            <a:endParaRPr kumimoji="1" lang="ja-JP" altLang="en-US" sz="1400" dirty="0">
              <a:solidFill>
                <a:schemeClr val="accent4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53683" y="5085644"/>
            <a:ext cx="345617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Times New Roman"/>
                <a:cs typeface="Times New Roman"/>
              </a:rPr>
              <a:t>η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207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6231"/>
          </a:xfrm>
        </p:spPr>
        <p:txBody>
          <a:bodyPr/>
          <a:lstStyle/>
          <a:p>
            <a:r>
              <a:rPr kumimoji="1" lang="ja-JP" altLang="en-US" dirty="0" smtClean="0"/>
              <a:t>楕円フロー</a:t>
            </a:r>
            <a:r>
              <a:rPr lang="en-US" altLang="ja-JP" dirty="0" smtClean="0"/>
              <a:t>(</a:t>
            </a:r>
            <a:r>
              <a:rPr lang="ja-JP" altLang="en-US" dirty="0" smtClean="0"/>
              <a:t>横運動量</a:t>
            </a:r>
            <a:r>
              <a:rPr lang="ja-JP" altLang="en-US" dirty="0" smtClean="0"/>
              <a:t>依存性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7" name="図 6" descr="v2-pkp-ppb-cen0to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22" y="1524641"/>
            <a:ext cx="3730630" cy="2589629"/>
          </a:xfrm>
          <a:prstGeom prst="rect">
            <a:avLst/>
          </a:prstGeom>
        </p:spPr>
      </p:pic>
      <p:pic>
        <p:nvPicPr>
          <p:cNvPr id="9" name="図 8" descr="pt-v2-pkpcen-20to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2" y="1653648"/>
            <a:ext cx="3664489" cy="244738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938657" y="1349921"/>
            <a:ext cx="287733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Pb</a:t>
            </a:r>
            <a:r>
              <a:rPr kumimoji="1" lang="en-US" altLang="ja-JP" dirty="0" err="1" smtClean="0"/>
              <a:t>+</a:t>
            </a:r>
            <a:r>
              <a:rPr kumimoji="1" lang="en-US" altLang="ja-JP" dirty="0" err="1" smtClean="0"/>
              <a:t>Pb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collision(√s=2.76 </a:t>
            </a:r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38241" y="1357199"/>
            <a:ext cx="286245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p</a:t>
            </a:r>
            <a:r>
              <a:rPr lang="en-US" altLang="ja-JP" dirty="0" err="1"/>
              <a:t>+</a:t>
            </a:r>
            <a:r>
              <a:rPr kumimoji="1" lang="en-US" altLang="ja-JP" dirty="0" err="1" smtClean="0"/>
              <a:t>Pb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collision(√s = 5.02 </a:t>
            </a:r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18452" y="2313669"/>
            <a:ext cx="41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endParaRPr kumimoji="1" lang="ja-JP" alt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03042" y="263270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  <a:latin typeface="Times New Roman"/>
                <a:cs typeface="Times New Roman"/>
              </a:rPr>
              <a:t>K</a:t>
            </a:r>
            <a:endParaRPr kumimoji="1" lang="ja-JP" altLang="en-US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05879" y="2976889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66FF"/>
                </a:solidFill>
                <a:latin typeface="Times New Roman"/>
                <a:cs typeface="Times New Roman"/>
              </a:rPr>
              <a:t>p</a:t>
            </a:r>
            <a:endParaRPr kumimoji="1" lang="ja-JP" alt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59943" y="2078707"/>
            <a:ext cx="41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endParaRPr kumimoji="1" lang="ja-JP" alt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44533" y="239774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  <a:latin typeface="Times New Roman"/>
                <a:cs typeface="Times New Roman"/>
              </a:rPr>
              <a:t>K</a:t>
            </a:r>
            <a:endParaRPr kumimoji="1" lang="ja-JP" altLang="en-US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47370" y="2741927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66FF"/>
                </a:solidFill>
                <a:latin typeface="Times New Roman"/>
                <a:cs typeface="Times New Roman"/>
              </a:rPr>
              <a:t>p</a:t>
            </a:r>
            <a:endParaRPr kumimoji="1" lang="ja-JP" alt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34712" y="4589601"/>
            <a:ext cx="5968301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kumimoji="1" lang="ja-JP" altLang="en-US" dirty="0" smtClean="0"/>
              <a:t>粒子の質量依存性を流体模型で説明可能</a:t>
            </a:r>
            <a:endParaRPr kumimoji="1" lang="en-US" altLang="ja-JP" dirty="0" smtClean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ja-JP" altLang="en-US" dirty="0" smtClean="0"/>
              <a:t>大きい衝突系と小さい衝突系は同様の質量依存性をもつ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51120" y="3947807"/>
            <a:ext cx="1910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ALICE JHEP06</a:t>
            </a:r>
            <a:r>
              <a:rPr lang="en-US" altLang="ja-JP" sz="1400" dirty="0"/>
              <a:t>(2015)190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96193" y="3910085"/>
            <a:ext cx="2266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ALICE PLB 726(2013)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48869" y="3960381"/>
            <a:ext cx="83151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p</a:t>
            </a:r>
            <a:r>
              <a:rPr kumimoji="1" lang="en-US" altLang="ja-JP" sz="1600" baseline="-25000" dirty="0" err="1" smtClean="0"/>
              <a:t>T</a:t>
            </a:r>
            <a:r>
              <a:rPr lang="en-US" altLang="ja-JP" sz="1600" dirty="0" smtClean="0"/>
              <a:t>(</a:t>
            </a:r>
            <a:r>
              <a:rPr lang="en-US" altLang="ja-JP" sz="1600" dirty="0" err="1" smtClean="0"/>
              <a:t>GeV</a:t>
            </a:r>
            <a:r>
              <a:rPr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87620" y="3962204"/>
            <a:ext cx="83151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p</a:t>
            </a:r>
            <a:r>
              <a:rPr kumimoji="1" lang="en-US" altLang="ja-JP" sz="1600" baseline="-25000" dirty="0" err="1" smtClean="0"/>
              <a:t>T</a:t>
            </a:r>
            <a:r>
              <a:rPr lang="en-US" altLang="ja-JP" sz="1600" dirty="0" smtClean="0"/>
              <a:t>(</a:t>
            </a:r>
            <a:r>
              <a:rPr lang="en-US" altLang="ja-JP" sz="1600" dirty="0" err="1" smtClean="0"/>
              <a:t>GeV</a:t>
            </a:r>
            <a:r>
              <a:rPr lang="en-US" altLang="ja-JP" sz="1600" dirty="0" smtClean="0"/>
              <a:t>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3640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pt-v2-eta-cen30to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5" y="1075057"/>
            <a:ext cx="3709902" cy="2166879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3438"/>
          </a:xfrm>
        </p:spPr>
        <p:txBody>
          <a:bodyPr/>
          <a:lstStyle/>
          <a:p>
            <a:r>
              <a:rPr lang="ja-JP" altLang="en-US" dirty="0"/>
              <a:t>楕円フロー</a:t>
            </a:r>
            <a:r>
              <a:rPr lang="en-US" altLang="ja-JP" dirty="0"/>
              <a:t>(</a:t>
            </a:r>
            <a:r>
              <a:rPr lang="ja-JP" altLang="en-US" dirty="0"/>
              <a:t>衝突軸方向の依存性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pic>
        <p:nvPicPr>
          <p:cNvPr id="6" name="図 5" descr="eccentric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934" y="1109163"/>
            <a:ext cx="3507704" cy="2235729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6965658" y="2266097"/>
            <a:ext cx="402043" cy="3855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7180101" y="2348103"/>
            <a:ext cx="144323" cy="120354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148217" y="2141191"/>
            <a:ext cx="365494" cy="3855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259691" y="2279125"/>
            <a:ext cx="131204" cy="109413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71203" y="2539547"/>
            <a:ext cx="1582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solidFill>
                  <a:srgbClr val="3366FF"/>
                </a:solidFill>
              </a:rPr>
              <a:t>p+Pb</a:t>
            </a:r>
            <a:r>
              <a:rPr kumimoji="1" lang="en-US" altLang="ja-JP" sz="1200" dirty="0" smtClean="0">
                <a:solidFill>
                  <a:srgbClr val="3366FF"/>
                </a:solidFill>
              </a:rPr>
              <a:t>: w/</a:t>
            </a:r>
            <a:r>
              <a:rPr kumimoji="1" lang="ja-JP" altLang="en-US" sz="1200" dirty="0" smtClean="0">
                <a:solidFill>
                  <a:srgbClr val="3366FF"/>
                </a:solidFill>
              </a:rPr>
              <a:t> </a:t>
            </a:r>
            <a:r>
              <a:rPr kumimoji="1" lang="en-US" altLang="ja-JP" sz="1200" dirty="0" smtClean="0">
                <a:solidFill>
                  <a:srgbClr val="3366FF"/>
                </a:solidFill>
              </a:rPr>
              <a:t>substructure</a:t>
            </a:r>
            <a:endParaRPr kumimoji="1" lang="ja-JP" altLang="en-US" sz="1200" dirty="0">
              <a:solidFill>
                <a:srgbClr val="3366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70943" y="2833842"/>
            <a:ext cx="1659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solidFill>
                  <a:srgbClr val="008000"/>
                </a:solidFill>
              </a:rPr>
              <a:t>p+Pb</a:t>
            </a:r>
            <a:r>
              <a:rPr kumimoji="1" lang="en-US" altLang="ja-JP" sz="1200" dirty="0" smtClean="0">
                <a:solidFill>
                  <a:srgbClr val="008000"/>
                </a:solidFill>
              </a:rPr>
              <a:t>: w/o</a:t>
            </a:r>
            <a:r>
              <a:rPr kumimoji="1" lang="ja-JP" altLang="en-US" sz="1200" dirty="0" smtClean="0">
                <a:solidFill>
                  <a:srgbClr val="008000"/>
                </a:solidFill>
              </a:rPr>
              <a:t> </a:t>
            </a:r>
            <a:r>
              <a:rPr kumimoji="1" lang="en-US" altLang="ja-JP" sz="1200" dirty="0" smtClean="0">
                <a:solidFill>
                  <a:srgbClr val="008000"/>
                </a:solidFill>
              </a:rPr>
              <a:t>substructure</a:t>
            </a:r>
            <a:endParaRPr kumimoji="1" lang="ja-JP" altLang="en-US" sz="1200" dirty="0">
              <a:solidFill>
                <a:srgbClr val="008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87260" y="1907792"/>
            <a:ext cx="1685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solidFill>
                  <a:srgbClr val="FF0000"/>
                </a:solidFill>
              </a:rPr>
              <a:t>Pb+Pb</a:t>
            </a:r>
            <a:r>
              <a:rPr kumimoji="1" lang="ja-JP" altLang="en-US" sz="1200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w/ substructure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53868" y="862338"/>
            <a:ext cx="289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初期条件における</a:t>
            </a:r>
            <a:r>
              <a:rPr kumimoji="1" lang="en-US" altLang="ja-JP" dirty="0" err="1" smtClean="0"/>
              <a:t>Eccentrity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4961" y="853708"/>
            <a:ext cx="290303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Pb-Pb</a:t>
            </a:r>
            <a:r>
              <a:rPr kumimoji="1" lang="en-US" altLang="ja-JP" dirty="0" smtClean="0"/>
              <a:t> collision(√s=2.76 </a:t>
            </a:r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2477" y="215598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green</a:t>
            </a:r>
            <a:r>
              <a:rPr kumimoji="1" lang="en-US" altLang="ja-JP" dirty="0" smtClean="0"/>
              <a:t> line: 20to30%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46588" y="2486475"/>
            <a:ext cx="183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red</a:t>
            </a:r>
            <a:r>
              <a:rPr lang="en-US" altLang="ja-JP" dirty="0" smtClean="0"/>
              <a:t> line: </a:t>
            </a:r>
            <a:r>
              <a:rPr lang="ja-JP" altLang="ja-JP" dirty="0" smtClean="0"/>
              <a:t>3</a:t>
            </a:r>
            <a:r>
              <a:rPr lang="en-US" altLang="ja-JP" dirty="0" smtClean="0"/>
              <a:t>0to40%</a:t>
            </a:r>
            <a:endParaRPr kumimoji="1" lang="ja-JP" altLang="en-US" dirty="0"/>
          </a:p>
        </p:txBody>
      </p:sp>
      <p:pic>
        <p:nvPicPr>
          <p:cNvPr id="21" name="図 20" descr="n-v2-ppb-eta-cen0to40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3" y="3532189"/>
            <a:ext cx="3709902" cy="2103436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747324" y="3693830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green</a:t>
            </a:r>
            <a:r>
              <a:rPr kumimoji="1" lang="en-US" altLang="ja-JP" dirty="0" smtClean="0"/>
              <a:t> line: 0to20%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red</a:t>
            </a:r>
            <a:r>
              <a:rPr lang="ja-JP" altLang="en-US" dirty="0" smtClean="0"/>
              <a:t> </a:t>
            </a:r>
            <a:r>
              <a:rPr lang="en-US" altLang="ja-JP" dirty="0" smtClean="0"/>
              <a:t>line: 20to40%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094798" y="4190276"/>
            <a:ext cx="38419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周辺衝突</a:t>
            </a:r>
            <a:endParaRPr lang="en-US" altLang="ja-JP" dirty="0" smtClean="0"/>
          </a:p>
          <a:p>
            <a:r>
              <a:rPr lang="en-US" altLang="ja-JP" dirty="0"/>
              <a:t>	</a:t>
            </a:r>
            <a:r>
              <a:rPr lang="ja-JP" altLang="en-US" dirty="0" smtClean="0"/>
              <a:t>・</a:t>
            </a:r>
            <a:r>
              <a:rPr lang="ja-JP" altLang="en-US" dirty="0" smtClean="0"/>
              <a:t>生成粒子数</a:t>
            </a:r>
            <a:r>
              <a:rPr lang="ja-JP" altLang="en-US" dirty="0" smtClean="0"/>
              <a:t>が</a:t>
            </a:r>
            <a:r>
              <a:rPr lang="ja-JP" altLang="en-US" dirty="0" smtClean="0"/>
              <a:t>小さい</a:t>
            </a:r>
            <a:endParaRPr lang="en-US" altLang="ja-JP" dirty="0" smtClean="0"/>
          </a:p>
          <a:p>
            <a:r>
              <a:rPr lang="en-US" altLang="ja-JP" dirty="0"/>
              <a:t>	</a:t>
            </a:r>
            <a:r>
              <a:rPr lang="ja-JP" altLang="en-US" dirty="0" smtClean="0"/>
              <a:t>・流体寿命が非常に短い</a:t>
            </a:r>
            <a:endParaRPr lang="en-US" altLang="ja-JP" dirty="0" smtClean="0"/>
          </a:p>
          <a:p>
            <a:r>
              <a:rPr kumimoji="1" lang="ja-JP" altLang="ja-JP" dirty="0"/>
              <a:t>　</a:t>
            </a:r>
            <a:r>
              <a:rPr kumimoji="1" lang="ja-JP" altLang="en-US" dirty="0" smtClean="0"/>
              <a:t>　　・系の体積が小さい</a:t>
            </a:r>
            <a:endParaRPr kumimoji="1" lang="en-US" altLang="ja-JP" dirty="0" smtClean="0"/>
          </a:p>
          <a:p>
            <a:r>
              <a:rPr lang="ja-JP" altLang="en-US" dirty="0" smtClean="0"/>
              <a:t>流体発展が中心衝突に比べて不十分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56198" y="2962250"/>
            <a:ext cx="30864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η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69426" y="5366467"/>
            <a:ext cx="30864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η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85450" y="3600527"/>
            <a:ext cx="2880413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Pb+Pb</a:t>
            </a:r>
            <a:r>
              <a:rPr lang="en-US" altLang="ja-JP" sz="1600" dirty="0" smtClean="0"/>
              <a:t>: v2</a:t>
            </a:r>
            <a:r>
              <a:rPr lang="en-US" altLang="ja-JP" sz="1600" baseline="-25000" dirty="0" smtClean="0"/>
              <a:t>central</a:t>
            </a:r>
            <a:r>
              <a:rPr lang="en-US" altLang="ja-JP" sz="1600" dirty="0" smtClean="0"/>
              <a:t>(</a:t>
            </a:r>
            <a:r>
              <a:rPr lang="en-US" altLang="ja-JP" sz="1600" dirty="0" err="1" smtClean="0"/>
              <a:t>η</a:t>
            </a:r>
            <a:r>
              <a:rPr lang="en-US" altLang="ja-JP" sz="1600" dirty="0" smtClean="0"/>
              <a:t>)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&lt;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v2</a:t>
            </a:r>
            <a:r>
              <a:rPr lang="en-US" altLang="ja-JP" sz="1600" baseline="-25000" dirty="0" smtClean="0"/>
              <a:t>peripheral</a:t>
            </a:r>
            <a:r>
              <a:rPr lang="en-US" altLang="ja-JP" sz="1600" dirty="0" smtClean="0"/>
              <a:t>(</a:t>
            </a:r>
            <a:r>
              <a:rPr lang="en-US" altLang="ja-JP" sz="1600" dirty="0" err="1" smtClean="0"/>
              <a:t>η</a:t>
            </a:r>
            <a:r>
              <a:rPr lang="en-US" altLang="ja-JP" sz="1600" dirty="0" smtClean="0"/>
              <a:t>)</a:t>
            </a:r>
            <a:endParaRPr lang="en-US" altLang="ja-JP" sz="1600" baseline="-25000" dirty="0" smtClean="0"/>
          </a:p>
          <a:p>
            <a:r>
              <a:rPr lang="en-US" altLang="ja-JP" sz="1600" dirty="0" err="1" smtClean="0"/>
              <a:t>p</a:t>
            </a:r>
            <a:r>
              <a:rPr kumimoji="1" lang="en-US" altLang="ja-JP" sz="1600" dirty="0" err="1" smtClean="0"/>
              <a:t>+Pb</a:t>
            </a:r>
            <a:r>
              <a:rPr kumimoji="1" lang="en-US" altLang="ja-JP" sz="1600" dirty="0" smtClean="0"/>
              <a:t>: </a:t>
            </a:r>
            <a:r>
              <a:rPr kumimoji="1" lang="ja-JP" altLang="en-US" sz="1600" dirty="0" smtClean="0"/>
              <a:t>  </a:t>
            </a:r>
            <a:r>
              <a:rPr lang="en-US" altLang="ja-JP" sz="1600" dirty="0" smtClean="0"/>
              <a:t>v2</a:t>
            </a:r>
            <a:r>
              <a:rPr lang="en-US" altLang="ja-JP" sz="1600" baseline="-25000" dirty="0" smtClean="0"/>
              <a:t>central</a:t>
            </a:r>
            <a:r>
              <a:rPr lang="en-US" altLang="ja-JP" sz="1600" dirty="0"/>
              <a:t>(</a:t>
            </a:r>
            <a:r>
              <a:rPr lang="en-US" altLang="ja-JP" sz="1600" dirty="0" err="1"/>
              <a:t>η</a:t>
            </a:r>
            <a:r>
              <a:rPr lang="en-US" altLang="ja-JP" sz="1600" dirty="0"/>
              <a:t>) </a:t>
            </a:r>
            <a:r>
              <a:rPr lang="en-US" altLang="ja-JP" sz="1600" dirty="0" smtClean="0"/>
              <a:t>&gt;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v2</a:t>
            </a:r>
            <a:r>
              <a:rPr lang="en-US" altLang="ja-JP" sz="1600" baseline="-25000" dirty="0" smtClean="0"/>
              <a:t>peripheral</a:t>
            </a:r>
            <a:r>
              <a:rPr lang="en-US" altLang="ja-JP" sz="1600" dirty="0"/>
              <a:t>(</a:t>
            </a:r>
            <a:r>
              <a:rPr lang="en-US" altLang="ja-JP" sz="1600" dirty="0" err="1"/>
              <a:t>η</a:t>
            </a:r>
            <a:r>
              <a:rPr lang="en-US" altLang="ja-JP" sz="1600" dirty="0" smtClean="0"/>
              <a:t>)</a:t>
            </a:r>
            <a:endParaRPr lang="en-US" altLang="ja-JP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46250" y="849053"/>
            <a:ext cx="1247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荷電粒子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91001" y="3231993"/>
            <a:ext cx="1247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荷電粒子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2420" y="3232392"/>
            <a:ext cx="288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Pb</a:t>
            </a:r>
            <a:r>
              <a:rPr kumimoji="1" lang="en-US" altLang="ja-JP" dirty="0" smtClean="0"/>
              <a:t> collision(√s = 5.02 </a:t>
            </a:r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72941" y="3213142"/>
            <a:ext cx="137951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centrality(%)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364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1523" y="2490082"/>
            <a:ext cx="9144000" cy="4229229"/>
          </a:xfrm>
        </p:spPr>
        <p:txBody>
          <a:bodyPr/>
          <a:lstStyle/>
          <a:p>
            <a:pPr marL="457200" lvl="1" indent="0">
              <a:buNone/>
            </a:pPr>
            <a:r>
              <a:rPr lang="ja-JP" altLang="en-US" dirty="0" smtClean="0">
                <a:solidFill>
                  <a:srgbClr val="000000"/>
                </a:solidFill>
                <a:sym typeface="Wingdings"/>
              </a:rPr>
              <a:t>  楕円フローの起源の違い</a:t>
            </a:r>
            <a:endParaRPr lang="en-US" altLang="ja-JP" dirty="0" smtClean="0">
              <a:solidFill>
                <a:srgbClr val="000000"/>
              </a:solidFill>
              <a:sym typeface="Wingdings"/>
            </a:endParaRPr>
          </a:p>
          <a:p>
            <a:pPr lvl="2"/>
            <a:r>
              <a:rPr lang="ja-JP" altLang="en-US" dirty="0" smtClean="0">
                <a:solidFill>
                  <a:srgbClr val="000000"/>
                </a:solidFill>
                <a:sym typeface="Wingdings"/>
              </a:rPr>
              <a:t>大きい</a:t>
            </a:r>
            <a:r>
              <a:rPr lang="ja-JP" altLang="en-US" dirty="0">
                <a:solidFill>
                  <a:srgbClr val="000000"/>
                </a:solidFill>
                <a:sym typeface="Wingdings"/>
              </a:rPr>
              <a:t>系：衝突幾何</a:t>
            </a:r>
            <a:endParaRPr lang="en-US" altLang="ja-JP" dirty="0">
              <a:solidFill>
                <a:srgbClr val="000000"/>
              </a:solidFill>
              <a:sym typeface="Wingdings"/>
            </a:endParaRPr>
          </a:p>
          <a:p>
            <a:pPr lvl="2"/>
            <a:r>
              <a:rPr lang="ja-JP" altLang="en-US" dirty="0">
                <a:solidFill>
                  <a:srgbClr val="000000"/>
                </a:solidFill>
                <a:sym typeface="Wingdings"/>
              </a:rPr>
              <a:t>小さい系：</a:t>
            </a:r>
            <a:r>
              <a:rPr lang="ja-JP" altLang="en-US" dirty="0" smtClean="0">
                <a:solidFill>
                  <a:srgbClr val="000000"/>
                </a:solidFill>
                <a:sym typeface="Wingdings"/>
              </a:rPr>
              <a:t>揺らぎ</a:t>
            </a:r>
            <a:r>
              <a:rPr lang="en-US" altLang="ja-JP" dirty="0" smtClean="0">
                <a:solidFill>
                  <a:srgbClr val="000000"/>
                </a:solidFill>
                <a:sym typeface="Wingdings"/>
              </a:rPr>
              <a:t>(</a:t>
            </a:r>
            <a:r>
              <a:rPr lang="ja-JP" altLang="en-US" dirty="0" smtClean="0">
                <a:solidFill>
                  <a:srgbClr val="000000"/>
                </a:solidFill>
                <a:sym typeface="Wingdings"/>
              </a:rPr>
              <a:t>陽子内部のパートン分布</a:t>
            </a:r>
            <a:r>
              <a:rPr lang="en-US" altLang="ja-JP" dirty="0" smtClean="0">
                <a:solidFill>
                  <a:srgbClr val="000000"/>
                </a:solidFill>
                <a:sym typeface="Wingdings"/>
              </a:rPr>
              <a:t>)</a:t>
            </a:r>
            <a:endParaRPr lang="en-US" altLang="ja-JP" dirty="0" smtClean="0">
              <a:sym typeface="Wingding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94772" y="315827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が</a:t>
            </a:r>
            <a:r>
              <a:rPr lang="ja-JP" altLang="en-US" sz="2400" dirty="0" smtClean="0"/>
              <a:t>支配的</a:t>
            </a:r>
            <a:endParaRPr kumimoji="1" lang="ja-JP" altLang="en-US" sz="2400" dirty="0"/>
          </a:p>
        </p:txBody>
      </p:sp>
      <p:sp>
        <p:nvSpPr>
          <p:cNvPr id="6" name="右中かっこ 5"/>
          <p:cNvSpPr/>
          <p:nvPr/>
        </p:nvSpPr>
        <p:spPr>
          <a:xfrm>
            <a:off x="6848345" y="3045329"/>
            <a:ext cx="331317" cy="74543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83" y="1180240"/>
            <a:ext cx="88280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ja-JP" altLang="en-US" sz="3600" dirty="0" smtClean="0"/>
              <a:t>小さい衝突系においても</a:t>
            </a:r>
            <a:r>
              <a:rPr lang="en-US" altLang="ja-JP" sz="3600" dirty="0" smtClean="0"/>
              <a:t>QGP</a:t>
            </a:r>
            <a:r>
              <a:rPr lang="ja-JP" altLang="en-US" sz="3600" dirty="0" smtClean="0"/>
              <a:t>生成を示唆</a:t>
            </a:r>
            <a:endParaRPr lang="en-US" altLang="ja-JP" sz="3600" dirty="0" smtClean="0"/>
          </a:p>
          <a:p>
            <a:pPr lvl="1"/>
            <a:r>
              <a:rPr lang="en-US" altLang="ja-JP" sz="2800" dirty="0"/>
              <a:t>	</a:t>
            </a:r>
            <a:r>
              <a:rPr lang="ja-JP" altLang="en-US" sz="2800" dirty="0" smtClean="0"/>
              <a:t>流体模型が小さい衝突系における集団運動を説明</a:t>
            </a:r>
            <a:endParaRPr lang="en-US" altLang="ja-JP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1847" y="4036015"/>
            <a:ext cx="3396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中心度依存性の違い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9272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562361" y="2324749"/>
            <a:ext cx="1977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Back up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7493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正方形/長方形 178"/>
          <p:cNvSpPr/>
          <p:nvPr/>
        </p:nvSpPr>
        <p:spPr>
          <a:xfrm>
            <a:off x="26940" y="1195477"/>
            <a:ext cx="2758276" cy="4206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829" y="0"/>
            <a:ext cx="9144000" cy="118136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初期条件</a:t>
            </a:r>
            <a:r>
              <a:rPr kumimoji="1" lang="en-US" altLang="ja-JP" dirty="0" smtClean="0"/>
              <a:t>: TRENTO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2774" y="1439455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</a:rPr>
              <a:t>原子核を生成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grpSp>
        <p:nvGrpSpPr>
          <p:cNvPr id="6" name="図形グループ 59"/>
          <p:cNvGrpSpPr>
            <a:grpSpLocks/>
          </p:cNvGrpSpPr>
          <p:nvPr/>
        </p:nvGrpSpPr>
        <p:grpSpPr bwMode="auto">
          <a:xfrm>
            <a:off x="901052" y="1915163"/>
            <a:ext cx="815486" cy="771206"/>
            <a:chOff x="5035568" y="1919526"/>
            <a:chExt cx="3078963" cy="2532174"/>
          </a:xfrm>
        </p:grpSpPr>
        <p:grpSp>
          <p:nvGrpSpPr>
            <p:cNvPr id="7" name="図形グループ 123"/>
            <p:cNvGrpSpPr>
              <a:grpSpLocks/>
            </p:cNvGrpSpPr>
            <p:nvPr/>
          </p:nvGrpSpPr>
          <p:grpSpPr bwMode="auto">
            <a:xfrm>
              <a:off x="5035568" y="1919526"/>
              <a:ext cx="510389" cy="2528733"/>
              <a:chOff x="5270078" y="1839496"/>
              <a:chExt cx="510390" cy="2528732"/>
            </a:xfrm>
          </p:grpSpPr>
          <p:sp>
            <p:nvSpPr>
              <p:cNvPr id="49" name="円/楕円 47"/>
              <p:cNvSpPr/>
              <p:nvPr/>
            </p:nvSpPr>
            <p:spPr>
              <a:xfrm>
                <a:off x="5270078" y="1839496"/>
                <a:ext cx="508339" cy="2529072"/>
              </a:xfrm>
              <a:prstGeom prst="ellipse">
                <a:avLst/>
              </a:prstGeom>
              <a:solidFill>
                <a:srgbClr val="FFF7A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0" name="円/楕円 48"/>
              <p:cNvSpPr/>
              <p:nvPr/>
            </p:nvSpPr>
            <p:spPr>
              <a:xfrm>
                <a:off x="5575908" y="2183525"/>
                <a:ext cx="45460" cy="30063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1" name="円/楕円 49"/>
              <p:cNvSpPr/>
              <p:nvPr/>
            </p:nvSpPr>
            <p:spPr>
              <a:xfrm>
                <a:off x="5480852" y="2347790"/>
                <a:ext cx="45463" cy="3006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2" name="円/楕円 50"/>
              <p:cNvSpPr/>
              <p:nvPr/>
            </p:nvSpPr>
            <p:spPr>
              <a:xfrm>
                <a:off x="5654431" y="2490360"/>
                <a:ext cx="45463" cy="3006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3" name="円/楕円 51"/>
              <p:cNvSpPr/>
              <p:nvPr/>
            </p:nvSpPr>
            <p:spPr>
              <a:xfrm>
                <a:off x="5431258" y="2595738"/>
                <a:ext cx="45463" cy="3006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4" name="円/楕円 52"/>
              <p:cNvSpPr/>
              <p:nvPr/>
            </p:nvSpPr>
            <p:spPr>
              <a:xfrm>
                <a:off x="5551111" y="2595738"/>
                <a:ext cx="45460" cy="3006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5" name="円/楕円 53"/>
              <p:cNvSpPr/>
              <p:nvPr/>
            </p:nvSpPr>
            <p:spPr>
              <a:xfrm>
                <a:off x="5373398" y="2998654"/>
                <a:ext cx="45463" cy="3037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6" name="円/楕円 54"/>
              <p:cNvSpPr/>
              <p:nvPr/>
            </p:nvSpPr>
            <p:spPr>
              <a:xfrm>
                <a:off x="5563509" y="3035846"/>
                <a:ext cx="45463" cy="3006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7" name="円/楕円 55"/>
              <p:cNvSpPr/>
              <p:nvPr/>
            </p:nvSpPr>
            <p:spPr>
              <a:xfrm>
                <a:off x="5608971" y="3271397"/>
                <a:ext cx="45460" cy="3037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8" name="円/楕円 56"/>
              <p:cNvSpPr/>
              <p:nvPr/>
            </p:nvSpPr>
            <p:spPr>
              <a:xfrm>
                <a:off x="5443657" y="3342683"/>
                <a:ext cx="45460" cy="3037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59" name="円/楕円 57"/>
              <p:cNvSpPr/>
              <p:nvPr/>
            </p:nvSpPr>
            <p:spPr>
              <a:xfrm>
                <a:off x="5456055" y="3748697"/>
                <a:ext cx="45463" cy="3006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0" name="円/楕円 58"/>
              <p:cNvSpPr/>
              <p:nvPr/>
            </p:nvSpPr>
            <p:spPr>
              <a:xfrm>
                <a:off x="5608971" y="3556537"/>
                <a:ext cx="45460" cy="3037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1" name="円/楕円 59"/>
              <p:cNvSpPr/>
              <p:nvPr/>
            </p:nvSpPr>
            <p:spPr>
              <a:xfrm>
                <a:off x="5468455" y="2003763"/>
                <a:ext cx="45460" cy="30063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2" name="円/楕円 60"/>
              <p:cNvSpPr/>
              <p:nvPr/>
            </p:nvSpPr>
            <p:spPr>
              <a:xfrm>
                <a:off x="5418860" y="2332294"/>
                <a:ext cx="45460" cy="303737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3" name="円/楕円 61"/>
              <p:cNvSpPr/>
              <p:nvPr/>
            </p:nvSpPr>
            <p:spPr>
              <a:xfrm>
                <a:off x="5534580" y="2403578"/>
                <a:ext cx="45460" cy="303737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4" name="円/楕円 62"/>
              <p:cNvSpPr/>
              <p:nvPr/>
            </p:nvSpPr>
            <p:spPr>
              <a:xfrm>
                <a:off x="5617237" y="2747607"/>
                <a:ext cx="45460" cy="303737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5" name="円/楕円 63"/>
              <p:cNvSpPr/>
              <p:nvPr/>
            </p:nvSpPr>
            <p:spPr>
              <a:xfrm>
                <a:off x="5476720" y="2899475"/>
                <a:ext cx="45460" cy="303737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6" name="円/楕円 64"/>
              <p:cNvSpPr/>
              <p:nvPr/>
            </p:nvSpPr>
            <p:spPr>
              <a:xfrm>
                <a:off x="5637900" y="3100933"/>
                <a:ext cx="45463" cy="30063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7" name="円/楕円 65"/>
              <p:cNvSpPr/>
              <p:nvPr/>
            </p:nvSpPr>
            <p:spPr>
              <a:xfrm>
                <a:off x="5410595" y="3252801"/>
                <a:ext cx="45460" cy="300638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8" name="円/楕円 66"/>
              <p:cNvSpPr/>
              <p:nvPr/>
            </p:nvSpPr>
            <p:spPr>
              <a:xfrm>
                <a:off x="5518049" y="3500749"/>
                <a:ext cx="45460" cy="300638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69" name="円/楕円 67"/>
              <p:cNvSpPr/>
              <p:nvPr/>
            </p:nvSpPr>
            <p:spPr>
              <a:xfrm>
                <a:off x="5410595" y="3581332"/>
                <a:ext cx="45460" cy="300638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0" name="円/楕円 68"/>
              <p:cNvSpPr/>
              <p:nvPr/>
            </p:nvSpPr>
            <p:spPr>
              <a:xfrm>
                <a:off x="5538712" y="3757996"/>
                <a:ext cx="45463" cy="30063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1" name="円/楕円 69"/>
              <p:cNvSpPr/>
              <p:nvPr/>
            </p:nvSpPr>
            <p:spPr>
              <a:xfrm>
                <a:off x="5497383" y="3956355"/>
                <a:ext cx="45463" cy="303737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2" name="円/楕円 70"/>
              <p:cNvSpPr/>
              <p:nvPr/>
            </p:nvSpPr>
            <p:spPr>
              <a:xfrm>
                <a:off x="5348601" y="2419076"/>
                <a:ext cx="45463" cy="30063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3" name="円/楕円 71"/>
              <p:cNvSpPr/>
              <p:nvPr/>
            </p:nvSpPr>
            <p:spPr>
              <a:xfrm>
                <a:off x="5699894" y="2617434"/>
                <a:ext cx="45460" cy="30063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4" name="円/楕円 72"/>
              <p:cNvSpPr/>
              <p:nvPr/>
            </p:nvSpPr>
            <p:spPr>
              <a:xfrm>
                <a:off x="5497383" y="2747607"/>
                <a:ext cx="45463" cy="30063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5" name="円/楕円 73"/>
              <p:cNvSpPr/>
              <p:nvPr/>
            </p:nvSpPr>
            <p:spPr>
              <a:xfrm>
                <a:off x="5460189" y="3054442"/>
                <a:ext cx="45460" cy="30063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6" name="円/楕円 74"/>
              <p:cNvSpPr/>
              <p:nvPr/>
            </p:nvSpPr>
            <p:spPr>
              <a:xfrm>
                <a:off x="5567643" y="3218709"/>
                <a:ext cx="45460" cy="30063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7" name="円/楕円 75"/>
              <p:cNvSpPr/>
              <p:nvPr/>
            </p:nvSpPr>
            <p:spPr>
              <a:xfrm>
                <a:off x="5658565" y="3370576"/>
                <a:ext cx="45460" cy="30063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8" name="円/楕円 76"/>
              <p:cNvSpPr/>
              <p:nvPr/>
            </p:nvSpPr>
            <p:spPr>
              <a:xfrm>
                <a:off x="5584174" y="3665016"/>
                <a:ext cx="45460" cy="30063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79" name="円/楕円 77"/>
              <p:cNvSpPr/>
              <p:nvPr/>
            </p:nvSpPr>
            <p:spPr>
              <a:xfrm>
                <a:off x="5406461" y="3816883"/>
                <a:ext cx="45463" cy="30063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80" name="円/楕円 78"/>
              <p:cNvSpPr/>
              <p:nvPr/>
            </p:nvSpPr>
            <p:spPr>
              <a:xfrm>
                <a:off x="5361001" y="2725911"/>
                <a:ext cx="45460" cy="30063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81" name="円/楕円 79"/>
              <p:cNvSpPr/>
              <p:nvPr/>
            </p:nvSpPr>
            <p:spPr>
              <a:xfrm>
                <a:off x="5319672" y="3197012"/>
                <a:ext cx="45460" cy="30373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82" name="円/楕円 80"/>
              <p:cNvSpPr/>
              <p:nvPr/>
            </p:nvSpPr>
            <p:spPr>
              <a:xfrm>
                <a:off x="5456055" y="2964562"/>
                <a:ext cx="45463" cy="30063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83" name="円/楕円 81"/>
              <p:cNvSpPr/>
              <p:nvPr/>
            </p:nvSpPr>
            <p:spPr>
              <a:xfrm>
                <a:off x="5340335" y="2812693"/>
                <a:ext cx="45463" cy="303737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84" name="円/楕円 82"/>
              <p:cNvSpPr/>
              <p:nvPr/>
            </p:nvSpPr>
            <p:spPr>
              <a:xfrm>
                <a:off x="5315538" y="3472856"/>
                <a:ext cx="45463" cy="3037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85" name="円/楕円 83"/>
              <p:cNvSpPr/>
              <p:nvPr/>
            </p:nvSpPr>
            <p:spPr>
              <a:xfrm>
                <a:off x="5369266" y="3482153"/>
                <a:ext cx="45460" cy="30373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86" name="円/楕円 84"/>
              <p:cNvSpPr/>
              <p:nvPr/>
            </p:nvSpPr>
            <p:spPr>
              <a:xfrm>
                <a:off x="5559377" y="2081246"/>
                <a:ext cx="45460" cy="30373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</p:grpSp>
        <p:grpSp>
          <p:nvGrpSpPr>
            <p:cNvPr id="8" name="図形グループ 124"/>
            <p:cNvGrpSpPr>
              <a:grpSpLocks/>
            </p:cNvGrpSpPr>
            <p:nvPr/>
          </p:nvGrpSpPr>
          <p:grpSpPr bwMode="auto">
            <a:xfrm>
              <a:off x="7606193" y="1922627"/>
              <a:ext cx="508338" cy="2529073"/>
              <a:chOff x="5272129" y="1839156"/>
              <a:chExt cx="508339" cy="2529072"/>
            </a:xfrm>
          </p:grpSpPr>
          <p:sp>
            <p:nvSpPr>
              <p:cNvPr id="11" name="円/楕円 9"/>
              <p:cNvSpPr/>
              <p:nvPr/>
            </p:nvSpPr>
            <p:spPr>
              <a:xfrm>
                <a:off x="5272129" y="1839156"/>
                <a:ext cx="508339" cy="2529072"/>
              </a:xfrm>
              <a:prstGeom prst="ellipse">
                <a:avLst/>
              </a:prstGeom>
              <a:solidFill>
                <a:srgbClr val="FFF7A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12" name="円/楕円 10"/>
              <p:cNvSpPr/>
              <p:nvPr/>
            </p:nvSpPr>
            <p:spPr>
              <a:xfrm>
                <a:off x="5577960" y="2183183"/>
                <a:ext cx="45460" cy="3006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13" name="円/楕円 11"/>
              <p:cNvSpPr/>
              <p:nvPr/>
            </p:nvSpPr>
            <p:spPr>
              <a:xfrm>
                <a:off x="5482903" y="2347450"/>
                <a:ext cx="45463" cy="30063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14" name="円/楕円 12"/>
              <p:cNvSpPr/>
              <p:nvPr/>
            </p:nvSpPr>
            <p:spPr>
              <a:xfrm>
                <a:off x="5656483" y="2490020"/>
                <a:ext cx="45463" cy="30063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15" name="円/楕円 13"/>
              <p:cNvSpPr/>
              <p:nvPr/>
            </p:nvSpPr>
            <p:spPr>
              <a:xfrm>
                <a:off x="5433309" y="2595398"/>
                <a:ext cx="45463" cy="30063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16" name="円/楕円 14"/>
              <p:cNvSpPr/>
              <p:nvPr/>
            </p:nvSpPr>
            <p:spPr>
              <a:xfrm>
                <a:off x="5553163" y="2595398"/>
                <a:ext cx="45460" cy="30063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17" name="円/楕円 15"/>
              <p:cNvSpPr/>
              <p:nvPr/>
            </p:nvSpPr>
            <p:spPr>
              <a:xfrm>
                <a:off x="5375449" y="2998314"/>
                <a:ext cx="45463" cy="3037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18" name="円/楕円 16"/>
              <p:cNvSpPr/>
              <p:nvPr/>
            </p:nvSpPr>
            <p:spPr>
              <a:xfrm>
                <a:off x="5565560" y="3035506"/>
                <a:ext cx="45463" cy="30063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19" name="円/楕円 17"/>
              <p:cNvSpPr/>
              <p:nvPr/>
            </p:nvSpPr>
            <p:spPr>
              <a:xfrm>
                <a:off x="5611023" y="3271057"/>
                <a:ext cx="45460" cy="3037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20" name="円/楕円 18"/>
              <p:cNvSpPr/>
              <p:nvPr/>
            </p:nvSpPr>
            <p:spPr>
              <a:xfrm>
                <a:off x="5445709" y="3342341"/>
                <a:ext cx="45460" cy="3037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21" name="円/楕円 19"/>
              <p:cNvSpPr/>
              <p:nvPr/>
            </p:nvSpPr>
            <p:spPr>
              <a:xfrm>
                <a:off x="5458106" y="3748357"/>
                <a:ext cx="45463" cy="30063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22" name="円/楕円 20"/>
              <p:cNvSpPr/>
              <p:nvPr/>
            </p:nvSpPr>
            <p:spPr>
              <a:xfrm>
                <a:off x="5611023" y="3556198"/>
                <a:ext cx="45460" cy="3037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23" name="円/楕円 21"/>
              <p:cNvSpPr/>
              <p:nvPr/>
            </p:nvSpPr>
            <p:spPr>
              <a:xfrm>
                <a:off x="5470506" y="2003421"/>
                <a:ext cx="45460" cy="300638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24" name="円/楕円 22"/>
              <p:cNvSpPr/>
              <p:nvPr/>
            </p:nvSpPr>
            <p:spPr>
              <a:xfrm>
                <a:off x="5420912" y="2331952"/>
                <a:ext cx="45460" cy="303737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25" name="円/楕円 23"/>
              <p:cNvSpPr/>
              <p:nvPr/>
            </p:nvSpPr>
            <p:spPr>
              <a:xfrm>
                <a:off x="5536631" y="2403238"/>
                <a:ext cx="45460" cy="303737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26" name="円/楕円 24"/>
              <p:cNvSpPr/>
              <p:nvPr/>
            </p:nvSpPr>
            <p:spPr>
              <a:xfrm>
                <a:off x="5619288" y="2747266"/>
                <a:ext cx="45460" cy="303737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27" name="円/楕円 25"/>
              <p:cNvSpPr/>
              <p:nvPr/>
            </p:nvSpPr>
            <p:spPr>
              <a:xfrm>
                <a:off x="5478772" y="2899135"/>
                <a:ext cx="45460" cy="303737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28" name="円/楕円 26"/>
              <p:cNvSpPr/>
              <p:nvPr/>
            </p:nvSpPr>
            <p:spPr>
              <a:xfrm>
                <a:off x="5639951" y="3100592"/>
                <a:ext cx="45463" cy="300638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29" name="円/楕円 27"/>
              <p:cNvSpPr/>
              <p:nvPr/>
            </p:nvSpPr>
            <p:spPr>
              <a:xfrm>
                <a:off x="5412646" y="3252461"/>
                <a:ext cx="45460" cy="30063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30" name="円/楕円 28"/>
              <p:cNvSpPr/>
              <p:nvPr/>
            </p:nvSpPr>
            <p:spPr>
              <a:xfrm>
                <a:off x="5520100" y="3500409"/>
                <a:ext cx="45460" cy="30063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31" name="円/楕円 29"/>
              <p:cNvSpPr/>
              <p:nvPr/>
            </p:nvSpPr>
            <p:spPr>
              <a:xfrm>
                <a:off x="5412646" y="3580992"/>
                <a:ext cx="45460" cy="30063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32" name="円/楕円 30"/>
              <p:cNvSpPr/>
              <p:nvPr/>
            </p:nvSpPr>
            <p:spPr>
              <a:xfrm>
                <a:off x="5540763" y="3757655"/>
                <a:ext cx="45463" cy="300638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33" name="円/楕円 31"/>
              <p:cNvSpPr/>
              <p:nvPr/>
            </p:nvSpPr>
            <p:spPr>
              <a:xfrm>
                <a:off x="5499435" y="3956013"/>
                <a:ext cx="45463" cy="303737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34" name="円/楕円 32"/>
              <p:cNvSpPr/>
              <p:nvPr/>
            </p:nvSpPr>
            <p:spPr>
              <a:xfrm>
                <a:off x="5350652" y="2418734"/>
                <a:ext cx="45463" cy="30063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35" name="円/楕円 33"/>
              <p:cNvSpPr/>
              <p:nvPr/>
            </p:nvSpPr>
            <p:spPr>
              <a:xfrm>
                <a:off x="5701945" y="2617093"/>
                <a:ext cx="45460" cy="30063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36" name="円/楕円 34"/>
              <p:cNvSpPr/>
              <p:nvPr/>
            </p:nvSpPr>
            <p:spPr>
              <a:xfrm>
                <a:off x="5499435" y="2747266"/>
                <a:ext cx="45463" cy="30063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37" name="円/楕円 35"/>
              <p:cNvSpPr/>
              <p:nvPr/>
            </p:nvSpPr>
            <p:spPr>
              <a:xfrm>
                <a:off x="5462240" y="3054103"/>
                <a:ext cx="45460" cy="30063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38" name="円/楕円 36"/>
              <p:cNvSpPr/>
              <p:nvPr/>
            </p:nvSpPr>
            <p:spPr>
              <a:xfrm>
                <a:off x="5569694" y="3218367"/>
                <a:ext cx="45460" cy="30063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39" name="円/楕円 37"/>
              <p:cNvSpPr/>
              <p:nvPr/>
            </p:nvSpPr>
            <p:spPr>
              <a:xfrm>
                <a:off x="5660617" y="3370236"/>
                <a:ext cx="45460" cy="30063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40" name="円/楕円 38"/>
              <p:cNvSpPr/>
              <p:nvPr/>
            </p:nvSpPr>
            <p:spPr>
              <a:xfrm>
                <a:off x="5586226" y="3664674"/>
                <a:ext cx="45460" cy="30063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41" name="円/楕円 39"/>
              <p:cNvSpPr/>
              <p:nvPr/>
            </p:nvSpPr>
            <p:spPr>
              <a:xfrm>
                <a:off x="5408512" y="3816543"/>
                <a:ext cx="45463" cy="30063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42" name="円/楕円 40"/>
              <p:cNvSpPr/>
              <p:nvPr/>
            </p:nvSpPr>
            <p:spPr>
              <a:xfrm>
                <a:off x="5363052" y="2725571"/>
                <a:ext cx="45460" cy="30063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43" name="円/楕円 41"/>
              <p:cNvSpPr/>
              <p:nvPr/>
            </p:nvSpPr>
            <p:spPr>
              <a:xfrm>
                <a:off x="5321724" y="3196673"/>
                <a:ext cx="45460" cy="30373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44" name="円/楕円 42"/>
              <p:cNvSpPr/>
              <p:nvPr/>
            </p:nvSpPr>
            <p:spPr>
              <a:xfrm>
                <a:off x="5458106" y="3101111"/>
                <a:ext cx="45462" cy="3006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45" name="円/楕円 43"/>
              <p:cNvSpPr/>
              <p:nvPr/>
            </p:nvSpPr>
            <p:spPr>
              <a:xfrm>
                <a:off x="5342387" y="2812353"/>
                <a:ext cx="45463" cy="303737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46" name="円/楕円 44"/>
              <p:cNvSpPr/>
              <p:nvPr/>
            </p:nvSpPr>
            <p:spPr>
              <a:xfrm>
                <a:off x="5317589" y="3472514"/>
                <a:ext cx="45463" cy="3037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47" name="円/楕円 45"/>
              <p:cNvSpPr/>
              <p:nvPr/>
            </p:nvSpPr>
            <p:spPr>
              <a:xfrm>
                <a:off x="5371318" y="3481813"/>
                <a:ext cx="45460" cy="30373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  <p:sp>
            <p:nvSpPr>
              <p:cNvPr id="48" name="円/楕円 46"/>
              <p:cNvSpPr/>
              <p:nvPr/>
            </p:nvSpPr>
            <p:spPr>
              <a:xfrm>
                <a:off x="5561429" y="2080906"/>
                <a:ext cx="45460" cy="30373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>
                  <a:solidFill>
                    <a:schemeClr val="bg1"/>
                  </a:solidFill>
                  <a:cs typeface="ＭＳ Ｐゴシック" pitchFamily="-108" charset="-128"/>
                </a:endParaRPr>
              </a:p>
            </p:txBody>
          </p:sp>
        </p:grpSp>
        <p:sp>
          <p:nvSpPr>
            <p:cNvPr id="9" name="右矢印 7"/>
            <p:cNvSpPr/>
            <p:nvPr/>
          </p:nvSpPr>
          <p:spPr>
            <a:xfrm>
              <a:off x="5713354" y="2976410"/>
              <a:ext cx="351290" cy="30683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ja-JP" altLang="en-US">
                <a:solidFill>
                  <a:schemeClr val="bg1"/>
                </a:solidFill>
                <a:cs typeface="ＭＳ Ｐゴシック" pitchFamily="-108" charset="-128"/>
              </a:endParaRPr>
            </a:p>
          </p:txBody>
        </p:sp>
        <p:sp>
          <p:nvSpPr>
            <p:cNvPr id="10" name="右矢印 8"/>
            <p:cNvSpPr/>
            <p:nvPr/>
          </p:nvSpPr>
          <p:spPr>
            <a:xfrm rot="10800000">
              <a:off x="7085459" y="2973304"/>
              <a:ext cx="355424" cy="30993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ja-JP" altLang="en-US">
                <a:solidFill>
                  <a:schemeClr val="bg1"/>
                </a:solidFill>
                <a:cs typeface="ＭＳ Ｐゴシック" pitchFamily="-108" charset="-128"/>
              </a:endParaRPr>
            </a:p>
          </p:txBody>
        </p:sp>
      </p:grpSp>
      <p:sp>
        <p:nvSpPr>
          <p:cNvPr id="87" name="テキスト ボックス 86"/>
          <p:cNvSpPr txBox="1"/>
          <p:nvPr/>
        </p:nvSpPr>
        <p:spPr>
          <a:xfrm>
            <a:off x="487509" y="2912024"/>
            <a:ext cx="2046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核子分布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: Woods-</a:t>
            </a:r>
            <a:r>
              <a:rPr kumimoji="1" lang="en-US" altLang="ja-JP" sz="1400" dirty="0" err="1" smtClean="0">
                <a:solidFill>
                  <a:schemeClr val="bg1"/>
                </a:solidFill>
              </a:rPr>
              <a:t>saxon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1323" y="3733022"/>
            <a:ext cx="2753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この分布に基づいて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</a:rPr>
              <a:t>核子を原子核内にランダムに分布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80" name="正方形/長方形 179"/>
          <p:cNvSpPr/>
          <p:nvPr/>
        </p:nvSpPr>
        <p:spPr>
          <a:xfrm>
            <a:off x="2783934" y="1181366"/>
            <a:ext cx="3117490" cy="4240085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右矢印 88"/>
          <p:cNvSpPr/>
          <p:nvPr/>
        </p:nvSpPr>
        <p:spPr>
          <a:xfrm>
            <a:off x="2509529" y="2165866"/>
            <a:ext cx="530140" cy="435160"/>
          </a:xfrm>
          <a:prstGeom prst="rightArrow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066177" y="1362487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FFFF"/>
                </a:solidFill>
              </a:rPr>
              <a:t>衝突関与粒子分布の決定</a:t>
            </a:r>
            <a:endParaRPr kumimoji="1"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104" name="円/楕円 103"/>
          <p:cNvSpPr/>
          <p:nvPr/>
        </p:nvSpPr>
        <p:spPr>
          <a:xfrm>
            <a:off x="3286577" y="1851190"/>
            <a:ext cx="1303958" cy="11113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05" name="円/楕円 104"/>
          <p:cNvSpPr/>
          <p:nvPr/>
        </p:nvSpPr>
        <p:spPr>
          <a:xfrm>
            <a:off x="3753178" y="1852492"/>
            <a:ext cx="1397092" cy="109654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4571808" y="2205004"/>
            <a:ext cx="6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kumimoji="1" lang="en-US" altLang="ja-JP" sz="1600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inel</a:t>
            </a:r>
            <a:r>
              <a:rPr kumimoji="1" lang="en-US" altLang="ja-JP" sz="1600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kumimoji="1" lang="en-US" altLang="ja-JP" sz="1400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/2</a:t>
            </a:r>
            <a:endParaRPr kumimoji="1" lang="ja-JP" altLang="en-US" sz="1400" baseline="-25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3143150" y="2950509"/>
            <a:ext cx="242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FFFF"/>
                </a:solidFill>
              </a:rPr>
              <a:t>半径</a:t>
            </a:r>
            <a:r>
              <a:rPr lang="en-US" altLang="ja-JP" sz="1400" dirty="0" err="1" smtClean="0">
                <a:solidFill>
                  <a:srgbClr val="FFFFFF"/>
                </a:solidFill>
              </a:rPr>
              <a:t>σ</a:t>
            </a:r>
            <a:r>
              <a:rPr lang="en-US" altLang="ja-JP" sz="1400" baseline="-25000" dirty="0" err="1" smtClean="0">
                <a:solidFill>
                  <a:srgbClr val="FFFFFF"/>
                </a:solidFill>
              </a:rPr>
              <a:t>inel</a:t>
            </a:r>
            <a:r>
              <a:rPr lang="ja-JP" altLang="ja-JP" sz="1400" baseline="30000" dirty="0" smtClean="0">
                <a:solidFill>
                  <a:srgbClr val="FFFFFF"/>
                </a:solidFill>
              </a:rPr>
              <a:t>1</a:t>
            </a:r>
            <a:r>
              <a:rPr lang="en-US" altLang="ja-JP" sz="1400" baseline="30000" dirty="0" smtClean="0">
                <a:solidFill>
                  <a:srgbClr val="FFFFFF"/>
                </a:solidFill>
              </a:rPr>
              <a:t>/2</a:t>
            </a:r>
            <a:r>
              <a:rPr lang="ja-JP" altLang="en-US" sz="1400" dirty="0" smtClean="0">
                <a:solidFill>
                  <a:srgbClr val="FFFFFF"/>
                </a:solidFill>
              </a:rPr>
              <a:t>の球に</a:t>
            </a:r>
            <a:endParaRPr lang="en-US" altLang="ja-JP" sz="1400" dirty="0" smtClean="0">
              <a:solidFill>
                <a:srgbClr val="FFFFFF"/>
              </a:solidFill>
            </a:endParaRPr>
          </a:p>
          <a:p>
            <a:r>
              <a:rPr lang="ja-JP" altLang="en-US" sz="1400" dirty="0" smtClean="0">
                <a:solidFill>
                  <a:srgbClr val="FFFFFF"/>
                </a:solidFill>
              </a:rPr>
              <a:t>一緒に入っている核子が散乱</a:t>
            </a:r>
            <a:endParaRPr kumimoji="1" lang="ja-JP" altLang="en-US" sz="1400" baseline="-25000" dirty="0">
              <a:solidFill>
                <a:srgbClr val="FFFFFF"/>
              </a:solidFill>
            </a:endParaRPr>
          </a:p>
        </p:txBody>
      </p:sp>
      <p:sp>
        <p:nvSpPr>
          <p:cNvPr id="106" name="円/楕円 105"/>
          <p:cNvSpPr/>
          <p:nvPr/>
        </p:nvSpPr>
        <p:spPr>
          <a:xfrm>
            <a:off x="4344472" y="2202720"/>
            <a:ext cx="496745" cy="542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cxnSp>
        <p:nvCxnSpPr>
          <p:cNvPr id="108" name="直線矢印コネクタ 107"/>
          <p:cNvCxnSpPr>
            <a:endCxn id="106" idx="5"/>
          </p:cNvCxnSpPr>
          <p:nvPr/>
        </p:nvCxnSpPr>
        <p:spPr>
          <a:xfrm>
            <a:off x="4605529" y="2436691"/>
            <a:ext cx="162941" cy="2293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テキスト ボックス 150"/>
          <p:cNvSpPr txBox="1"/>
          <p:nvPr/>
        </p:nvSpPr>
        <p:spPr>
          <a:xfrm>
            <a:off x="2848079" y="1872930"/>
            <a:ext cx="82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FFFF"/>
                </a:solidFill>
              </a:rPr>
              <a:t>原子核</a:t>
            </a:r>
            <a:r>
              <a:rPr kumimoji="1" lang="en-US" altLang="ja-JP" sz="1400" dirty="0" smtClean="0">
                <a:solidFill>
                  <a:srgbClr val="FFFFFF"/>
                </a:solidFill>
              </a:rPr>
              <a:t>A</a:t>
            </a:r>
            <a:endParaRPr kumimoji="1" lang="ja-JP" altLang="en-US" sz="1400" dirty="0">
              <a:solidFill>
                <a:srgbClr val="FFFFFF"/>
              </a:solidFill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4952064" y="2615137"/>
            <a:ext cx="820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FFFF"/>
                </a:solidFill>
              </a:rPr>
              <a:t>原子核</a:t>
            </a:r>
            <a:r>
              <a:rPr kumimoji="1" lang="en-US" altLang="ja-JP" sz="1400" dirty="0" smtClean="0">
                <a:solidFill>
                  <a:srgbClr val="FFFFFF"/>
                </a:solidFill>
              </a:rPr>
              <a:t>B</a:t>
            </a:r>
            <a:endParaRPr kumimoji="1" lang="ja-JP" altLang="en-US" sz="1400" dirty="0">
              <a:solidFill>
                <a:srgbClr val="FFFFFF"/>
              </a:solidFill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3245783" y="3527780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FFFF"/>
                </a:solidFill>
              </a:rPr>
              <a:t>衝突関与粒子の厚み関数</a:t>
            </a:r>
            <a:endParaRPr kumimoji="1" lang="ja-JP" altLang="en-US" sz="1400" dirty="0">
              <a:solidFill>
                <a:srgbClr val="FFFFFF"/>
              </a:solidFill>
            </a:endParaRPr>
          </a:p>
        </p:txBody>
      </p:sp>
      <p:pic>
        <p:nvPicPr>
          <p:cNvPr id="154" name="図 153" descr="スクリーンショット 2018-07-30 15.20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15" y="3852827"/>
            <a:ext cx="2273341" cy="471208"/>
          </a:xfrm>
          <a:prstGeom prst="rect">
            <a:avLst/>
          </a:prstGeom>
        </p:spPr>
      </p:pic>
      <p:pic>
        <p:nvPicPr>
          <p:cNvPr id="155" name="図 154" descr="スクリーンショット 2018-07-30 15.20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97" y="4616984"/>
            <a:ext cx="2233059" cy="426808"/>
          </a:xfrm>
          <a:prstGeom prst="rect">
            <a:avLst/>
          </a:prstGeom>
        </p:spPr>
      </p:pic>
      <p:sp>
        <p:nvSpPr>
          <p:cNvPr id="156" name="テキスト ボックス 155"/>
          <p:cNvSpPr txBox="1"/>
          <p:nvPr/>
        </p:nvSpPr>
        <p:spPr>
          <a:xfrm>
            <a:off x="3207297" y="4348790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solidFill>
                  <a:srgbClr val="FFFFFF"/>
                </a:solidFill>
              </a:rPr>
              <a:t>核子の厚み関数</a:t>
            </a:r>
            <a:endParaRPr kumimoji="1" lang="ja-JP" altLang="en-US" sz="1100" dirty="0">
              <a:solidFill>
                <a:srgbClr val="FFFFFF"/>
              </a:solidFill>
            </a:endParaRPr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4546944" y="456330"/>
            <a:ext cx="30000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solidFill>
                  <a:srgbClr val="000000"/>
                </a:solidFill>
                <a:latin typeface="Arial"/>
                <a:cs typeface="Arial"/>
              </a:rPr>
              <a:t>J. Scott Moreland, Jonah E. Bernhard, </a:t>
            </a:r>
          </a:p>
          <a:p>
            <a:r>
              <a:rPr lang="en-US" altLang="ja-JP" sz="1100" dirty="0" smtClean="0">
                <a:solidFill>
                  <a:srgbClr val="000000"/>
                </a:solidFill>
                <a:latin typeface="Arial"/>
                <a:cs typeface="Arial"/>
              </a:rPr>
              <a:t>and Steffen A. Bass </a:t>
            </a:r>
            <a:r>
              <a:rPr lang="pl-PL" altLang="ja-JP" sz="1100" dirty="0" smtClean="0">
                <a:solidFill>
                  <a:srgbClr val="000000"/>
                </a:solidFill>
                <a:latin typeface="Arial"/>
                <a:cs typeface="Arial"/>
              </a:rPr>
              <a:t>PRC 92, 011901(2015)</a:t>
            </a:r>
            <a:endParaRPr kumimoji="1" lang="ja-JP" altLang="en-US" sz="1100" dirty="0">
              <a:latin typeface="Arial"/>
              <a:cs typeface="Arial"/>
            </a:endParaRPr>
          </a:p>
        </p:txBody>
      </p:sp>
      <p:sp>
        <p:nvSpPr>
          <p:cNvPr id="181" name="正方形/長方形 180"/>
          <p:cNvSpPr/>
          <p:nvPr/>
        </p:nvSpPr>
        <p:spPr>
          <a:xfrm>
            <a:off x="5901424" y="1181366"/>
            <a:ext cx="3242576" cy="4240085"/>
          </a:xfrm>
          <a:prstGeom prst="rect">
            <a:avLst/>
          </a:prstGeom>
          <a:solidFill>
            <a:srgbClr val="A6A6A6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右矢印 156"/>
          <p:cNvSpPr/>
          <p:nvPr/>
        </p:nvSpPr>
        <p:spPr>
          <a:xfrm>
            <a:off x="5631878" y="2154200"/>
            <a:ext cx="538960" cy="42245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6424560" y="1346974"/>
            <a:ext cx="2383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rgbClr val="FFFFFF"/>
                </a:solidFill>
              </a:rPr>
              <a:t>エントロピー生成を</a:t>
            </a:r>
            <a:endParaRPr kumimoji="1" lang="en-US" altLang="ja-JP" sz="1600" dirty="0" smtClean="0">
              <a:solidFill>
                <a:srgbClr val="FFFFFF"/>
              </a:solidFill>
            </a:endParaRPr>
          </a:p>
          <a:p>
            <a:pPr algn="ctr"/>
            <a:r>
              <a:rPr kumimoji="1" lang="ja-JP" altLang="en-US" sz="1600" dirty="0" smtClean="0">
                <a:solidFill>
                  <a:srgbClr val="FFFFFF"/>
                </a:solidFill>
              </a:rPr>
              <a:t>現象論的にパラメトライズ</a:t>
            </a:r>
            <a:endParaRPr kumimoji="1" lang="ja-JP" altLang="en-US" sz="1600" dirty="0">
              <a:solidFill>
                <a:srgbClr val="FFFFFF"/>
              </a:solidFill>
            </a:endParaRPr>
          </a:p>
        </p:txBody>
      </p:sp>
      <p:pic>
        <p:nvPicPr>
          <p:cNvPr id="159" name="図 158" descr="スクリーンショット 2018-07-30 16.06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13" y="2026142"/>
            <a:ext cx="2521202" cy="613265"/>
          </a:xfrm>
          <a:prstGeom prst="rect">
            <a:avLst/>
          </a:prstGeom>
        </p:spPr>
      </p:pic>
      <p:sp>
        <p:nvSpPr>
          <p:cNvPr id="160" name="テキスト ボックス 159"/>
          <p:cNvSpPr txBox="1"/>
          <p:nvPr/>
        </p:nvSpPr>
        <p:spPr>
          <a:xfrm>
            <a:off x="6398902" y="2155051"/>
            <a:ext cx="69762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ds/</a:t>
            </a:r>
            <a:r>
              <a:rPr kumimoji="1" lang="en-US" altLang="ja-JP" dirty="0" err="1" smtClean="0">
                <a:latin typeface="Times New Roman"/>
                <a:cs typeface="Times New Roman"/>
              </a:rPr>
              <a:t>dy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6658345" y="2863301"/>
            <a:ext cx="2306979" cy="747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 smtClean="0">
                <a:solidFill>
                  <a:srgbClr val="FFFFFF"/>
                </a:solidFill>
              </a:rPr>
              <a:t>p=0, (T</a:t>
            </a:r>
            <a:r>
              <a:rPr kumimoji="1" lang="en-US" altLang="ja-JP" baseline="-25000" dirty="0" smtClean="0">
                <a:solidFill>
                  <a:srgbClr val="FFFFFF"/>
                </a:solidFill>
              </a:rPr>
              <a:t>A </a:t>
            </a:r>
            <a:r>
              <a:rPr kumimoji="1" lang="en-US" altLang="ja-JP" dirty="0" smtClean="0">
                <a:solidFill>
                  <a:srgbClr val="FFFFFF"/>
                </a:solidFill>
              </a:rPr>
              <a:t>T</a:t>
            </a:r>
            <a:r>
              <a:rPr kumimoji="1" lang="en-US" altLang="ja-JP" baseline="-25000" dirty="0" smtClean="0">
                <a:solidFill>
                  <a:srgbClr val="FFFFFF"/>
                </a:solidFill>
              </a:rPr>
              <a:t>B</a:t>
            </a:r>
            <a:r>
              <a:rPr kumimoji="1" lang="en-US" altLang="ja-JP" dirty="0" smtClean="0">
                <a:solidFill>
                  <a:srgbClr val="FFFFFF"/>
                </a:solidFill>
              </a:rPr>
              <a:t>)</a:t>
            </a:r>
            <a:r>
              <a:rPr kumimoji="1" lang="en-US" altLang="ja-JP" baseline="30000" dirty="0" smtClean="0">
                <a:solidFill>
                  <a:srgbClr val="FFFFFF"/>
                </a:solidFill>
              </a:rPr>
              <a:t>1/2 </a:t>
            </a:r>
            <a:r>
              <a:rPr kumimoji="1" lang="en-US" altLang="ja-JP" dirty="0" smtClean="0">
                <a:solidFill>
                  <a:srgbClr val="FFFFFF"/>
                </a:solidFill>
              </a:rPr>
              <a:t>∝ n</a:t>
            </a:r>
            <a:r>
              <a:rPr kumimoji="1" lang="en-US" altLang="ja-JP" baseline="-25000" dirty="0" smtClean="0">
                <a:solidFill>
                  <a:srgbClr val="FFFFFF"/>
                </a:solidFill>
              </a:rPr>
              <a:t>coll</a:t>
            </a:r>
            <a:r>
              <a:rPr kumimoji="1" lang="en-US" altLang="ja-JP" baseline="30000" dirty="0" smtClean="0">
                <a:solidFill>
                  <a:srgbClr val="FFFFFF"/>
                </a:solidFill>
              </a:rPr>
              <a:t>1/2</a:t>
            </a:r>
            <a:endParaRPr kumimoji="1" lang="en-US" altLang="ja-JP" dirty="0" smtClean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ja-JP" dirty="0" smtClean="0">
                <a:solidFill>
                  <a:srgbClr val="FFFFFF"/>
                </a:solidFill>
              </a:rPr>
              <a:t>p=1, (T</a:t>
            </a:r>
            <a:r>
              <a:rPr lang="en-US" altLang="ja-JP" baseline="-25000" dirty="0" smtClean="0">
                <a:solidFill>
                  <a:srgbClr val="FFFFFF"/>
                </a:solidFill>
              </a:rPr>
              <a:t>A</a:t>
            </a:r>
            <a:r>
              <a:rPr lang="en-US" altLang="ja-JP" dirty="0" smtClean="0">
                <a:solidFill>
                  <a:srgbClr val="FFFFFF"/>
                </a:solidFill>
              </a:rPr>
              <a:t>+T</a:t>
            </a:r>
            <a:r>
              <a:rPr lang="en-US" altLang="ja-JP" baseline="-25000" dirty="0" smtClean="0">
                <a:solidFill>
                  <a:srgbClr val="FFFFFF"/>
                </a:solidFill>
              </a:rPr>
              <a:t>B</a:t>
            </a:r>
            <a:r>
              <a:rPr lang="en-US" altLang="ja-JP" dirty="0" smtClean="0">
                <a:solidFill>
                  <a:srgbClr val="FFFFFF"/>
                </a:solidFill>
              </a:rPr>
              <a:t>)/2〜 </a:t>
            </a:r>
            <a:r>
              <a:rPr lang="en-US" altLang="ja-JP" dirty="0" err="1" smtClean="0">
                <a:solidFill>
                  <a:srgbClr val="FFFFFF"/>
                </a:solidFill>
              </a:rPr>
              <a:t>n</a:t>
            </a:r>
            <a:r>
              <a:rPr lang="en-US" altLang="ja-JP" baseline="-25000" dirty="0" err="1" smtClean="0">
                <a:solidFill>
                  <a:srgbClr val="FFFFFF"/>
                </a:solidFill>
              </a:rPr>
              <a:t>part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7186317" y="28291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~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7429239" y="28248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~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7186317" y="31311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~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7501587" y="31300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~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cxnSp>
        <p:nvCxnSpPr>
          <p:cNvPr id="167" name="直線矢印コネクタ 166"/>
          <p:cNvCxnSpPr>
            <a:endCxn id="168" idx="1"/>
          </p:cNvCxnSpPr>
          <p:nvPr/>
        </p:nvCxnSpPr>
        <p:spPr>
          <a:xfrm flipV="1">
            <a:off x="7877121" y="2807340"/>
            <a:ext cx="359218" cy="1417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テキスト ボックス 167"/>
          <p:cNvSpPr txBox="1"/>
          <p:nvPr/>
        </p:nvSpPr>
        <p:spPr>
          <a:xfrm>
            <a:off x="8236339" y="2653451"/>
            <a:ext cx="91771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FF"/>
                </a:solidFill>
              </a:rPr>
              <a:t>IP</a:t>
            </a:r>
            <a:r>
              <a:rPr lang="en-US" altLang="en-US" sz="1400" dirty="0">
                <a:solidFill>
                  <a:srgbClr val="FFFFFF"/>
                </a:solidFill>
              </a:rPr>
              <a:t>-</a:t>
            </a:r>
            <a:r>
              <a:rPr kumimoji="1" lang="en-US" altLang="ja-JP" sz="1400" dirty="0" err="1" smtClean="0">
                <a:solidFill>
                  <a:srgbClr val="FFFFFF"/>
                </a:solidFill>
              </a:rPr>
              <a:t>Glasma</a:t>
            </a:r>
            <a:endParaRPr kumimoji="1" lang="ja-JP" altLang="en-US" sz="1400" dirty="0">
              <a:solidFill>
                <a:srgbClr val="FFFFFF"/>
              </a:solidFill>
            </a:endParaRPr>
          </a:p>
        </p:txBody>
      </p:sp>
      <p:cxnSp>
        <p:nvCxnSpPr>
          <p:cNvPr id="171" name="直線矢印コネクタ 170"/>
          <p:cNvCxnSpPr>
            <a:endCxn id="172" idx="1"/>
          </p:cNvCxnSpPr>
          <p:nvPr/>
        </p:nvCxnSpPr>
        <p:spPr>
          <a:xfrm>
            <a:off x="7966924" y="3553436"/>
            <a:ext cx="218098" cy="27961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テキスト ボックス 171"/>
          <p:cNvSpPr txBox="1"/>
          <p:nvPr/>
        </p:nvSpPr>
        <p:spPr>
          <a:xfrm>
            <a:off x="8185022" y="3694546"/>
            <a:ext cx="94343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FFFF"/>
                </a:solidFill>
              </a:rPr>
              <a:t>MC-</a:t>
            </a:r>
            <a:r>
              <a:rPr kumimoji="1" lang="en-US" altLang="ja-JP" sz="1200" dirty="0" err="1" smtClean="0">
                <a:solidFill>
                  <a:srgbClr val="FFFFFF"/>
                </a:solidFill>
              </a:rPr>
              <a:t>Glauber</a:t>
            </a:r>
            <a:endParaRPr kumimoji="1" lang="ja-JP" altLang="en-US" sz="1200" dirty="0">
              <a:solidFill>
                <a:srgbClr val="FFFFFF"/>
              </a:solidFill>
            </a:endParaRPr>
          </a:p>
        </p:txBody>
      </p:sp>
      <p:pic>
        <p:nvPicPr>
          <p:cNvPr id="174" name="図 173" descr="PbPb-cen0to5-x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13" y="4220110"/>
            <a:ext cx="1362687" cy="1201341"/>
          </a:xfrm>
          <a:prstGeom prst="rect">
            <a:avLst/>
          </a:prstGeom>
        </p:spPr>
      </p:pic>
      <p:pic>
        <p:nvPicPr>
          <p:cNvPr id="175" name="図 174" descr="pPb-cen0to5-x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39" y="4220110"/>
            <a:ext cx="1404027" cy="1181442"/>
          </a:xfrm>
          <a:prstGeom prst="rect">
            <a:avLst/>
          </a:prstGeom>
        </p:spPr>
      </p:pic>
      <p:sp>
        <p:nvSpPr>
          <p:cNvPr id="176" name="テキスト ボックス 175"/>
          <p:cNvSpPr txBox="1"/>
          <p:nvPr/>
        </p:nvSpPr>
        <p:spPr>
          <a:xfrm>
            <a:off x="6081030" y="3912627"/>
            <a:ext cx="73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FFFF"/>
                </a:solidFill>
              </a:rPr>
              <a:t>Pb-Pb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7465251" y="3890563"/>
            <a:ext cx="61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p-</a:t>
            </a:r>
            <a:r>
              <a:rPr kumimoji="1" lang="en-US" altLang="ja-JP" dirty="0" err="1" smtClean="0">
                <a:solidFill>
                  <a:srgbClr val="FFFFFF"/>
                </a:solidFill>
              </a:rPr>
              <a:t>Pb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4" name="図 3" descr="スクリーンショット 2019-09-12 10.10.4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4" y="3213379"/>
            <a:ext cx="1498600" cy="520700"/>
          </a:xfrm>
          <a:prstGeom prst="rect">
            <a:avLst/>
          </a:prstGeom>
        </p:spPr>
      </p:pic>
      <p:sp>
        <p:nvSpPr>
          <p:cNvPr id="93" name="テキスト ボックス 92"/>
          <p:cNvSpPr txBox="1"/>
          <p:nvPr/>
        </p:nvSpPr>
        <p:spPr>
          <a:xfrm>
            <a:off x="487509" y="1819934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1769992" y="18058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B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4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DD4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3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0" grpId="1" animBg="1"/>
    </p:bldLst>
  </p:timing>
</p:sld>
</file>

<file path=ppt/theme/theme1.xml><?xml version="1.0" encoding="utf-8"?>
<a:theme xmlns:a="http://schemas.openxmlformats.org/drawingml/2006/main" name="いつもの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いつもの.potx</Template>
  <TotalTime>3212</TotalTime>
  <Words>1399</Words>
  <Application>Microsoft Macintosh PowerPoint</Application>
  <PresentationFormat>画面に合わせる (16:10)</PresentationFormat>
  <Paragraphs>279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いつもの</vt:lpstr>
      <vt:lpstr>Study on QGP bulk property in small systems</vt:lpstr>
      <vt:lpstr>小さい衝突系におけるQGP生成</vt:lpstr>
      <vt:lpstr>3+1D相対論的流体模型</vt:lpstr>
      <vt:lpstr>小さい系と大きい系の比較</vt:lpstr>
      <vt:lpstr>楕円フロー(横運動量依存性)</vt:lpstr>
      <vt:lpstr>楕円フロー(衝突軸方向の依存性)</vt:lpstr>
      <vt:lpstr>まとめ</vt:lpstr>
      <vt:lpstr>PowerPoint プレゼンテーション</vt:lpstr>
      <vt:lpstr>初期条件: TRENTO</vt:lpstr>
      <vt:lpstr>Nucleon substructure</vt:lpstr>
      <vt:lpstr>Eccentricity</vt:lpstr>
      <vt:lpstr>粘性の温度依存性</vt:lpstr>
      <vt:lpstr>横運動量分布（π, K, p）</vt:lpstr>
      <vt:lpstr>横運動量分布 　　　（マルチ）ストレンジバリオン</vt:lpstr>
      <vt:lpstr>平均横運動量</vt:lpstr>
      <vt:lpstr>楕円フロー(π、K、p)</vt:lpstr>
      <vt:lpstr>楕円フロー(Hyperons)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M2中間の中間発表</dc:title>
  <dc:creator>中村 幸輝</dc:creator>
  <cp:lastModifiedBy>中村 幸輝</cp:lastModifiedBy>
  <cp:revision>45</cp:revision>
  <dcterms:created xsi:type="dcterms:W3CDTF">2019-06-15T16:24:22Z</dcterms:created>
  <dcterms:modified xsi:type="dcterms:W3CDTF">2019-12-22T07:34:27Z</dcterms:modified>
</cp:coreProperties>
</file>